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0"/>
  </p:notesMasterIdLst>
  <p:sldIdLst>
    <p:sldId id="470" r:id="rId2"/>
    <p:sldId id="492" r:id="rId3"/>
    <p:sldId id="509" r:id="rId4"/>
    <p:sldId id="496" r:id="rId5"/>
    <p:sldId id="498" r:id="rId6"/>
    <p:sldId id="511" r:id="rId7"/>
    <p:sldId id="513" r:id="rId8"/>
    <p:sldId id="514" r:id="rId9"/>
    <p:sldId id="515" r:id="rId10"/>
    <p:sldId id="516" r:id="rId11"/>
    <p:sldId id="517" r:id="rId12"/>
    <p:sldId id="518" r:id="rId13"/>
    <p:sldId id="519" r:id="rId14"/>
    <p:sldId id="521" r:id="rId15"/>
    <p:sldId id="522" r:id="rId16"/>
    <p:sldId id="542" r:id="rId17"/>
    <p:sldId id="543" r:id="rId18"/>
    <p:sldId id="544" r:id="rId19"/>
    <p:sldId id="545" r:id="rId20"/>
    <p:sldId id="546" r:id="rId21"/>
    <p:sldId id="524" r:id="rId22"/>
    <p:sldId id="525" r:id="rId23"/>
    <p:sldId id="527" r:id="rId24"/>
    <p:sldId id="528" r:id="rId25"/>
    <p:sldId id="529" r:id="rId26"/>
    <p:sldId id="530" r:id="rId27"/>
    <p:sldId id="531" r:id="rId28"/>
    <p:sldId id="532" r:id="rId29"/>
    <p:sldId id="536" r:id="rId30"/>
    <p:sldId id="537" r:id="rId31"/>
    <p:sldId id="538" r:id="rId32"/>
    <p:sldId id="539" r:id="rId33"/>
    <p:sldId id="540" r:id="rId34"/>
    <p:sldId id="541" r:id="rId35"/>
    <p:sldId id="510" r:id="rId36"/>
    <p:sldId id="547" r:id="rId37"/>
    <p:sldId id="526" r:id="rId38"/>
    <p:sldId id="533" r:id="rId39"/>
  </p:sldIdLst>
  <p:sldSz cx="9144000" cy="6858000" type="screen4x3"/>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orayos Sirimittrakul" initials="VS" lastIdx="9" clrIdx="0"/>
  <p:cmAuthor id="2" name="Somchai Sriboonngam" initials="SS" lastIdx="2" clrIdx="1">
    <p:extLst>
      <p:ext uri="{19B8F6BF-5375-455C-9EA6-DF929625EA0E}">
        <p15:presenceInfo xmlns:p15="http://schemas.microsoft.com/office/powerpoint/2012/main" userId="S-1-5-21-1188494243-3350754593-4117869963-19417" providerId="AD"/>
      </p:ext>
    </p:extLst>
  </p:cmAuthor>
  <p:cmAuthor id="3" name="Supoj Wongsaroj" initials="SW" lastIdx="1" clrIdx="2">
    <p:extLst>
      <p:ext uri="{19B8F6BF-5375-455C-9EA6-DF929625EA0E}">
        <p15:presenceInfo xmlns:p15="http://schemas.microsoft.com/office/powerpoint/2012/main" userId="Supoj Wongsaroj" providerId="None"/>
      </p:ext>
    </p:extLst>
  </p:cmAuthor>
  <p:cmAuthor id="4" name="Niwat Anukoonpoonlarp" initials="NA" lastIdx="9" clrIdx="3">
    <p:extLst>
      <p:ext uri="{19B8F6BF-5375-455C-9EA6-DF929625EA0E}">
        <p15:presenceInfo xmlns:p15="http://schemas.microsoft.com/office/powerpoint/2012/main" userId="S-1-5-21-2244736364-3772642042-499209343-90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000F"/>
    <a:srgbClr val="0000FF"/>
    <a:srgbClr val="00529B"/>
    <a:srgbClr val="FFA7A7"/>
    <a:srgbClr val="5B9BD5"/>
    <a:srgbClr val="F8A581"/>
    <a:srgbClr val="CBD0DE"/>
    <a:srgbClr val="FFD78E"/>
    <a:srgbClr val="FFD479"/>
    <a:srgbClr val="FFDD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5" autoAdjust="0"/>
    <p:restoredTop sz="89302" autoAdjust="0"/>
  </p:normalViewPr>
  <p:slideViewPr>
    <p:cSldViewPr>
      <p:cViewPr varScale="1">
        <p:scale>
          <a:sx n="85" d="100"/>
          <a:sy n="85" d="100"/>
        </p:scale>
        <p:origin x="1876" y="68"/>
      </p:cViewPr>
      <p:guideLst>
        <p:guide orient="horz" pos="2160"/>
        <p:guide pos="2880"/>
      </p:guideLst>
    </p:cSldViewPr>
  </p:slideViewPr>
  <p:notesTextViewPr>
    <p:cViewPr>
      <p:scale>
        <a:sx n="3" d="2"/>
        <a:sy n="3" d="2"/>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9413" cy="49371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4763" y="0"/>
            <a:ext cx="2919412" cy="493713"/>
          </a:xfrm>
          <a:prstGeom prst="rect">
            <a:avLst/>
          </a:prstGeom>
        </p:spPr>
        <p:txBody>
          <a:bodyPr vert="horz" lIns="91440" tIns="45720" rIns="91440" bIns="45720" rtlCol="0"/>
          <a:lstStyle>
            <a:lvl1pPr algn="r">
              <a:defRPr sz="1200"/>
            </a:lvl1pPr>
          </a:lstStyle>
          <a:p>
            <a:fld id="{756B4473-3750-493A-AF06-44A0F225673F}" type="datetimeFigureOut">
              <a:rPr kumimoji="1" lang="ja-JP" altLang="en-US" smtClean="0"/>
              <a:t>2023/3/1</a:t>
            </a:fld>
            <a:endParaRPr kumimoji="1" lang="ja-JP" altLang="en-US"/>
          </a:p>
        </p:txBody>
      </p:sp>
      <p:sp>
        <p:nvSpPr>
          <p:cNvPr id="4" name="スライド イメージ プレースホルダー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100" y="4686300"/>
            <a:ext cx="5389563" cy="4440238"/>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a:defRPr sz="1200"/>
            </a:lvl1pPr>
          </a:lstStyle>
          <a:p>
            <a:fld id="{C6E4FC99-01B6-4B81-B9B8-97968D1609E4}" type="slidenum">
              <a:rPr kumimoji="1" lang="ja-JP" altLang="en-US" smtClean="0"/>
              <a:t>‹#›</a:t>
            </a:fld>
            <a:endParaRPr kumimoji="1" lang="ja-JP" altLang="en-US"/>
          </a:p>
        </p:txBody>
      </p:sp>
    </p:spTree>
    <p:extLst>
      <p:ext uri="{BB962C8B-B14F-4D97-AF65-F5344CB8AC3E}">
        <p14:creationId xmlns:p14="http://schemas.microsoft.com/office/powerpoint/2010/main" val="65146380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h-TH"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a:t>
            </a:fld>
            <a:endParaRPr kumimoji="1" lang="ja-JP" altLang="en-US"/>
          </a:p>
        </p:txBody>
      </p:sp>
    </p:spTree>
    <p:extLst>
      <p:ext uri="{BB962C8B-B14F-4D97-AF65-F5344CB8AC3E}">
        <p14:creationId xmlns:p14="http://schemas.microsoft.com/office/powerpoint/2010/main" val="41333397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10</a:t>
            </a:fld>
            <a:endParaRPr kumimoji="1" lang="ja-JP" altLang="en-US"/>
          </a:p>
        </p:txBody>
      </p:sp>
    </p:spTree>
    <p:extLst>
      <p:ext uri="{BB962C8B-B14F-4D97-AF65-F5344CB8AC3E}">
        <p14:creationId xmlns:p14="http://schemas.microsoft.com/office/powerpoint/2010/main" val="1035433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11</a:t>
            </a:fld>
            <a:endParaRPr kumimoji="1" lang="ja-JP" altLang="en-US"/>
          </a:p>
        </p:txBody>
      </p:sp>
    </p:spTree>
    <p:extLst>
      <p:ext uri="{BB962C8B-B14F-4D97-AF65-F5344CB8AC3E}">
        <p14:creationId xmlns:p14="http://schemas.microsoft.com/office/powerpoint/2010/main" val="2561764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12</a:t>
            </a:fld>
            <a:endParaRPr kumimoji="1" lang="ja-JP" altLang="en-US"/>
          </a:p>
        </p:txBody>
      </p:sp>
    </p:spTree>
    <p:extLst>
      <p:ext uri="{BB962C8B-B14F-4D97-AF65-F5344CB8AC3E}">
        <p14:creationId xmlns:p14="http://schemas.microsoft.com/office/powerpoint/2010/main" val="60274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13</a:t>
            </a:fld>
            <a:endParaRPr kumimoji="1" lang="ja-JP" altLang="en-US"/>
          </a:p>
        </p:txBody>
      </p:sp>
    </p:spTree>
    <p:extLst>
      <p:ext uri="{BB962C8B-B14F-4D97-AF65-F5344CB8AC3E}">
        <p14:creationId xmlns:p14="http://schemas.microsoft.com/office/powerpoint/2010/main" val="3679819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14</a:t>
            </a:fld>
            <a:endParaRPr kumimoji="1" lang="ja-JP" altLang="en-US"/>
          </a:p>
        </p:txBody>
      </p:sp>
    </p:spTree>
    <p:extLst>
      <p:ext uri="{BB962C8B-B14F-4D97-AF65-F5344CB8AC3E}">
        <p14:creationId xmlns:p14="http://schemas.microsoft.com/office/powerpoint/2010/main" val="175818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15</a:t>
            </a:fld>
            <a:endParaRPr kumimoji="1" lang="ja-JP" altLang="en-US"/>
          </a:p>
        </p:txBody>
      </p:sp>
    </p:spTree>
    <p:extLst>
      <p:ext uri="{BB962C8B-B14F-4D97-AF65-F5344CB8AC3E}">
        <p14:creationId xmlns:p14="http://schemas.microsoft.com/office/powerpoint/2010/main" val="2709564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16</a:t>
            </a:fld>
            <a:endParaRPr kumimoji="1" lang="ja-JP" altLang="en-US"/>
          </a:p>
        </p:txBody>
      </p:sp>
    </p:spTree>
    <p:extLst>
      <p:ext uri="{BB962C8B-B14F-4D97-AF65-F5344CB8AC3E}">
        <p14:creationId xmlns:p14="http://schemas.microsoft.com/office/powerpoint/2010/main" val="680852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17</a:t>
            </a:fld>
            <a:endParaRPr kumimoji="1" lang="ja-JP" altLang="en-US"/>
          </a:p>
        </p:txBody>
      </p:sp>
    </p:spTree>
    <p:extLst>
      <p:ext uri="{BB962C8B-B14F-4D97-AF65-F5344CB8AC3E}">
        <p14:creationId xmlns:p14="http://schemas.microsoft.com/office/powerpoint/2010/main" val="2309780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18</a:t>
            </a:fld>
            <a:endParaRPr kumimoji="1" lang="ja-JP" altLang="en-US"/>
          </a:p>
        </p:txBody>
      </p:sp>
    </p:spTree>
    <p:extLst>
      <p:ext uri="{BB962C8B-B14F-4D97-AF65-F5344CB8AC3E}">
        <p14:creationId xmlns:p14="http://schemas.microsoft.com/office/powerpoint/2010/main" val="224490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19</a:t>
            </a:fld>
            <a:endParaRPr kumimoji="1" lang="ja-JP" altLang="en-US"/>
          </a:p>
        </p:txBody>
      </p:sp>
    </p:spTree>
    <p:extLst>
      <p:ext uri="{BB962C8B-B14F-4D97-AF65-F5344CB8AC3E}">
        <p14:creationId xmlns:p14="http://schemas.microsoft.com/office/powerpoint/2010/main" val="3184501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1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a:t>
            </a:fld>
            <a:endParaRPr kumimoji="1" lang="ja-JP" altLang="en-US"/>
          </a:p>
        </p:txBody>
      </p:sp>
    </p:spTree>
    <p:extLst>
      <p:ext uri="{BB962C8B-B14F-4D97-AF65-F5344CB8AC3E}">
        <p14:creationId xmlns:p14="http://schemas.microsoft.com/office/powerpoint/2010/main" val="2717353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20</a:t>
            </a:fld>
            <a:endParaRPr kumimoji="1" lang="ja-JP" altLang="en-US"/>
          </a:p>
        </p:txBody>
      </p:sp>
    </p:spTree>
    <p:extLst>
      <p:ext uri="{BB962C8B-B14F-4D97-AF65-F5344CB8AC3E}">
        <p14:creationId xmlns:p14="http://schemas.microsoft.com/office/powerpoint/2010/main" val="2241722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21</a:t>
            </a:fld>
            <a:endParaRPr kumimoji="1" lang="ja-JP" altLang="en-US"/>
          </a:p>
        </p:txBody>
      </p:sp>
    </p:spTree>
    <p:extLst>
      <p:ext uri="{BB962C8B-B14F-4D97-AF65-F5344CB8AC3E}">
        <p14:creationId xmlns:p14="http://schemas.microsoft.com/office/powerpoint/2010/main" val="644806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22</a:t>
            </a:fld>
            <a:endParaRPr kumimoji="1" lang="ja-JP" altLang="en-US"/>
          </a:p>
        </p:txBody>
      </p:sp>
    </p:spTree>
    <p:extLst>
      <p:ext uri="{BB962C8B-B14F-4D97-AF65-F5344CB8AC3E}">
        <p14:creationId xmlns:p14="http://schemas.microsoft.com/office/powerpoint/2010/main" val="3636389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23</a:t>
            </a:fld>
            <a:endParaRPr kumimoji="1" lang="ja-JP" altLang="en-US"/>
          </a:p>
        </p:txBody>
      </p:sp>
    </p:spTree>
    <p:extLst>
      <p:ext uri="{BB962C8B-B14F-4D97-AF65-F5344CB8AC3E}">
        <p14:creationId xmlns:p14="http://schemas.microsoft.com/office/powerpoint/2010/main" val="658863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24</a:t>
            </a:fld>
            <a:endParaRPr kumimoji="1" lang="ja-JP" altLang="en-US"/>
          </a:p>
        </p:txBody>
      </p:sp>
    </p:spTree>
    <p:extLst>
      <p:ext uri="{BB962C8B-B14F-4D97-AF65-F5344CB8AC3E}">
        <p14:creationId xmlns:p14="http://schemas.microsoft.com/office/powerpoint/2010/main" val="14079695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25</a:t>
            </a:fld>
            <a:endParaRPr kumimoji="1" lang="ja-JP" altLang="en-US"/>
          </a:p>
        </p:txBody>
      </p:sp>
    </p:spTree>
    <p:extLst>
      <p:ext uri="{BB962C8B-B14F-4D97-AF65-F5344CB8AC3E}">
        <p14:creationId xmlns:p14="http://schemas.microsoft.com/office/powerpoint/2010/main" val="2702270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26</a:t>
            </a:fld>
            <a:endParaRPr kumimoji="1" lang="ja-JP" altLang="en-US"/>
          </a:p>
        </p:txBody>
      </p:sp>
    </p:spTree>
    <p:extLst>
      <p:ext uri="{BB962C8B-B14F-4D97-AF65-F5344CB8AC3E}">
        <p14:creationId xmlns:p14="http://schemas.microsoft.com/office/powerpoint/2010/main" val="873417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27</a:t>
            </a:fld>
            <a:endParaRPr kumimoji="1" lang="ja-JP" altLang="en-US"/>
          </a:p>
        </p:txBody>
      </p:sp>
    </p:spTree>
    <p:extLst>
      <p:ext uri="{BB962C8B-B14F-4D97-AF65-F5344CB8AC3E}">
        <p14:creationId xmlns:p14="http://schemas.microsoft.com/office/powerpoint/2010/main" val="1035437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28</a:t>
            </a:fld>
            <a:endParaRPr kumimoji="1" lang="ja-JP" altLang="en-US"/>
          </a:p>
        </p:txBody>
      </p:sp>
    </p:spTree>
    <p:extLst>
      <p:ext uri="{BB962C8B-B14F-4D97-AF65-F5344CB8AC3E}">
        <p14:creationId xmlns:p14="http://schemas.microsoft.com/office/powerpoint/2010/main" val="890413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29</a:t>
            </a:fld>
            <a:endParaRPr kumimoji="1" lang="ja-JP" altLang="en-US"/>
          </a:p>
        </p:txBody>
      </p:sp>
    </p:spTree>
    <p:extLst>
      <p:ext uri="{BB962C8B-B14F-4D97-AF65-F5344CB8AC3E}">
        <p14:creationId xmlns:p14="http://schemas.microsoft.com/office/powerpoint/2010/main" val="388117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a:t>
            </a:fld>
            <a:endParaRPr kumimoji="1" lang="ja-JP" altLang="en-US"/>
          </a:p>
        </p:txBody>
      </p:sp>
    </p:spTree>
    <p:extLst>
      <p:ext uri="{BB962C8B-B14F-4D97-AF65-F5344CB8AC3E}">
        <p14:creationId xmlns:p14="http://schemas.microsoft.com/office/powerpoint/2010/main" val="1234101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30</a:t>
            </a:fld>
            <a:endParaRPr kumimoji="1" lang="ja-JP" altLang="en-US"/>
          </a:p>
        </p:txBody>
      </p:sp>
    </p:spTree>
    <p:extLst>
      <p:ext uri="{BB962C8B-B14F-4D97-AF65-F5344CB8AC3E}">
        <p14:creationId xmlns:p14="http://schemas.microsoft.com/office/powerpoint/2010/main" val="836850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31</a:t>
            </a:fld>
            <a:endParaRPr kumimoji="1" lang="ja-JP" altLang="en-US"/>
          </a:p>
        </p:txBody>
      </p:sp>
    </p:spTree>
    <p:extLst>
      <p:ext uri="{BB962C8B-B14F-4D97-AF65-F5344CB8AC3E}">
        <p14:creationId xmlns:p14="http://schemas.microsoft.com/office/powerpoint/2010/main" val="33289753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32</a:t>
            </a:fld>
            <a:endParaRPr kumimoji="1" lang="ja-JP" altLang="en-US"/>
          </a:p>
        </p:txBody>
      </p:sp>
    </p:spTree>
    <p:extLst>
      <p:ext uri="{BB962C8B-B14F-4D97-AF65-F5344CB8AC3E}">
        <p14:creationId xmlns:p14="http://schemas.microsoft.com/office/powerpoint/2010/main" val="19258035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33</a:t>
            </a:fld>
            <a:endParaRPr kumimoji="1" lang="ja-JP" altLang="en-US"/>
          </a:p>
        </p:txBody>
      </p:sp>
    </p:spTree>
    <p:extLst>
      <p:ext uri="{BB962C8B-B14F-4D97-AF65-F5344CB8AC3E}">
        <p14:creationId xmlns:p14="http://schemas.microsoft.com/office/powerpoint/2010/main" val="827816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34</a:t>
            </a:fld>
            <a:endParaRPr kumimoji="1" lang="ja-JP" altLang="en-US"/>
          </a:p>
        </p:txBody>
      </p:sp>
    </p:spTree>
    <p:extLst>
      <p:ext uri="{BB962C8B-B14F-4D97-AF65-F5344CB8AC3E}">
        <p14:creationId xmlns:p14="http://schemas.microsoft.com/office/powerpoint/2010/main" val="12936185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35</a:t>
            </a:fld>
            <a:endParaRPr kumimoji="1" lang="ja-JP" altLang="en-US"/>
          </a:p>
        </p:txBody>
      </p:sp>
    </p:spTree>
    <p:extLst>
      <p:ext uri="{BB962C8B-B14F-4D97-AF65-F5344CB8AC3E}">
        <p14:creationId xmlns:p14="http://schemas.microsoft.com/office/powerpoint/2010/main" val="4747879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36</a:t>
            </a:fld>
            <a:endParaRPr kumimoji="1" lang="ja-JP" altLang="en-US"/>
          </a:p>
        </p:txBody>
      </p:sp>
    </p:spTree>
    <p:extLst>
      <p:ext uri="{BB962C8B-B14F-4D97-AF65-F5344CB8AC3E}">
        <p14:creationId xmlns:p14="http://schemas.microsoft.com/office/powerpoint/2010/main" val="1789828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37</a:t>
            </a:fld>
            <a:endParaRPr kumimoji="1" lang="ja-JP" altLang="en-US"/>
          </a:p>
        </p:txBody>
      </p:sp>
    </p:spTree>
    <p:extLst>
      <p:ext uri="{BB962C8B-B14F-4D97-AF65-F5344CB8AC3E}">
        <p14:creationId xmlns:p14="http://schemas.microsoft.com/office/powerpoint/2010/main" val="379876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38</a:t>
            </a:fld>
            <a:endParaRPr kumimoji="1" lang="ja-JP" altLang="en-US"/>
          </a:p>
        </p:txBody>
      </p:sp>
    </p:spTree>
    <p:extLst>
      <p:ext uri="{BB962C8B-B14F-4D97-AF65-F5344CB8AC3E}">
        <p14:creationId xmlns:p14="http://schemas.microsoft.com/office/powerpoint/2010/main" val="785284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4</a:t>
            </a:fld>
            <a:endParaRPr kumimoji="1" lang="ja-JP" altLang="en-US"/>
          </a:p>
        </p:txBody>
      </p:sp>
    </p:spTree>
    <p:extLst>
      <p:ext uri="{BB962C8B-B14F-4D97-AF65-F5344CB8AC3E}">
        <p14:creationId xmlns:p14="http://schemas.microsoft.com/office/powerpoint/2010/main" val="4047509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5</a:t>
            </a:fld>
            <a:endParaRPr kumimoji="1" lang="ja-JP" altLang="en-US"/>
          </a:p>
        </p:txBody>
      </p:sp>
    </p:spTree>
    <p:extLst>
      <p:ext uri="{BB962C8B-B14F-4D97-AF65-F5344CB8AC3E}">
        <p14:creationId xmlns:p14="http://schemas.microsoft.com/office/powerpoint/2010/main" val="1335096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6</a:t>
            </a:fld>
            <a:endParaRPr kumimoji="1" lang="ja-JP" altLang="en-US"/>
          </a:p>
        </p:txBody>
      </p:sp>
    </p:spTree>
    <p:extLst>
      <p:ext uri="{BB962C8B-B14F-4D97-AF65-F5344CB8AC3E}">
        <p14:creationId xmlns:p14="http://schemas.microsoft.com/office/powerpoint/2010/main" val="79855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7</a:t>
            </a:fld>
            <a:endParaRPr kumimoji="1" lang="ja-JP" altLang="en-US"/>
          </a:p>
        </p:txBody>
      </p:sp>
    </p:spTree>
    <p:extLst>
      <p:ext uri="{BB962C8B-B14F-4D97-AF65-F5344CB8AC3E}">
        <p14:creationId xmlns:p14="http://schemas.microsoft.com/office/powerpoint/2010/main" val="972611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8</a:t>
            </a:fld>
            <a:endParaRPr kumimoji="1" lang="ja-JP" altLang="en-US"/>
          </a:p>
        </p:txBody>
      </p:sp>
    </p:spTree>
    <p:extLst>
      <p:ext uri="{BB962C8B-B14F-4D97-AF65-F5344CB8AC3E}">
        <p14:creationId xmlns:p14="http://schemas.microsoft.com/office/powerpoint/2010/main" val="1371316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6E4FC99-01B6-4B81-B9B8-97968D1609E4}" type="slidenum">
              <a:rPr kumimoji="1" lang="ja-JP" altLang="en-US" smtClean="0"/>
              <a:t>9</a:t>
            </a:fld>
            <a:endParaRPr kumimoji="1" lang="ja-JP" altLang="en-US"/>
          </a:p>
        </p:txBody>
      </p:sp>
    </p:spTree>
    <p:extLst>
      <p:ext uri="{BB962C8B-B14F-4D97-AF65-F5344CB8AC3E}">
        <p14:creationId xmlns:p14="http://schemas.microsoft.com/office/powerpoint/2010/main" val="37151729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5" name="Rectangle 5"/>
          <p:cNvSpPr>
            <a:spLocks noChangeArrowheads="1"/>
          </p:cNvSpPr>
          <p:nvPr/>
        </p:nvSpPr>
        <p:spPr bwMode="auto">
          <a:xfrm>
            <a:off x="539552" y="3562348"/>
            <a:ext cx="8138160" cy="45719"/>
          </a:xfrm>
          <a:prstGeom prst="rect">
            <a:avLst/>
          </a:prstGeom>
          <a:gradFill rotWithShape="1">
            <a:gsLst>
              <a:gs pos="0">
                <a:srgbClr val="C0C0C0">
                  <a:gamma/>
                  <a:shade val="40000"/>
                  <a:invGamma/>
                </a:srgbClr>
              </a:gs>
              <a:gs pos="100000">
                <a:srgbClr val="C0C0C0"/>
              </a:gs>
            </a:gsLst>
            <a:lin ang="0" scaled="1"/>
          </a:gradFill>
          <a:ln w="9525">
            <a:noFill/>
            <a:miter lim="800000"/>
            <a:headEnd/>
            <a:tailEnd/>
          </a:ln>
          <a:effectLst/>
        </p:spPr>
        <p:txBody>
          <a:bodyPr wrap="none" anchor="ctr"/>
          <a:lstStyle/>
          <a:p>
            <a:pPr>
              <a:defRPr/>
            </a:pPr>
            <a:endParaRPr lang="ja-JP" altLang="en-US"/>
          </a:p>
        </p:txBody>
      </p:sp>
      <p:grpSp>
        <p:nvGrpSpPr>
          <p:cNvPr id="2" name="Group 11"/>
          <p:cNvGrpSpPr>
            <a:grpSpLocks/>
          </p:cNvGrpSpPr>
          <p:nvPr/>
        </p:nvGrpSpPr>
        <p:grpSpPr bwMode="auto">
          <a:xfrm>
            <a:off x="0" y="6673850"/>
            <a:ext cx="9036050" cy="211138"/>
            <a:chOff x="0" y="4204"/>
            <a:chExt cx="5692" cy="133"/>
          </a:xfrm>
        </p:grpSpPr>
        <p:pic>
          <p:nvPicPr>
            <p:cNvPr id="8" name="Picture 8" descr="TOMEN Electronics Corp白抜き"/>
            <p:cNvPicPr>
              <a:picLocks noChangeAspect="1" noChangeArrowheads="1"/>
            </p:cNvPicPr>
            <p:nvPr/>
          </p:nvPicPr>
          <p:blipFill>
            <a:blip r:embed="rId2" cstate="print"/>
            <a:srcRect/>
            <a:stretch>
              <a:fillRect/>
            </a:stretch>
          </p:blipFill>
          <p:spPr bwMode="auto">
            <a:xfrm>
              <a:off x="4286" y="4209"/>
              <a:ext cx="1406" cy="128"/>
            </a:xfrm>
            <a:prstGeom prst="rect">
              <a:avLst/>
            </a:prstGeom>
            <a:noFill/>
            <a:ln w="9525">
              <a:noFill/>
              <a:miter lim="800000"/>
              <a:headEnd/>
              <a:tailEnd/>
            </a:ln>
          </p:spPr>
        </p:pic>
        <p:sp>
          <p:nvSpPr>
            <p:cNvPr id="9" name="Text Box 9"/>
            <p:cNvSpPr txBox="1">
              <a:spLocks noChangeArrowheads="1"/>
            </p:cNvSpPr>
            <p:nvPr/>
          </p:nvSpPr>
          <p:spPr bwMode="auto">
            <a:xfrm>
              <a:off x="0" y="4204"/>
              <a:ext cx="1058" cy="116"/>
            </a:xfrm>
            <a:prstGeom prst="rect">
              <a:avLst/>
            </a:prstGeom>
            <a:noFill/>
            <a:ln w="9525">
              <a:noFill/>
              <a:miter lim="800000"/>
              <a:headEnd/>
              <a:tailEnd/>
            </a:ln>
            <a:effectLst/>
          </p:spPr>
          <p:txBody>
            <a:bodyPr>
              <a:spAutoFit/>
            </a:bodyPr>
            <a:lstStyle/>
            <a:p>
              <a:pPr algn="l">
                <a:defRPr/>
              </a:pPr>
              <a:r>
                <a:rPr lang="en-US" altLang="ja-JP" sz="600" dirty="0">
                  <a:solidFill>
                    <a:schemeClr val="bg1"/>
                  </a:solidFill>
                </a:rPr>
                <a:t>Copyright © TOMEN Electronics Corp.</a:t>
              </a:r>
            </a:p>
          </p:txBody>
        </p:sp>
      </p:grpSp>
      <p:sp>
        <p:nvSpPr>
          <p:cNvPr id="5123" name="Rectangle 3"/>
          <p:cNvSpPr>
            <a:spLocks noGrp="1" noChangeArrowheads="1"/>
          </p:cNvSpPr>
          <p:nvPr>
            <p:ph type="ctrTitle"/>
          </p:nvPr>
        </p:nvSpPr>
        <p:spPr>
          <a:xfrm>
            <a:off x="2412718" y="3104259"/>
            <a:ext cx="6478869" cy="431800"/>
          </a:xfrm>
        </p:spPr>
        <p:txBody>
          <a:bodyPr/>
          <a:lstStyle>
            <a:lvl1pPr>
              <a:defRPr sz="2400">
                <a:effectLst/>
              </a:defRPr>
            </a:lvl1pPr>
          </a:lstStyle>
          <a:p>
            <a:r>
              <a:rPr lang="ja-JP" altLang="en-US"/>
              <a:t>マスター タイトルの書式設定</a:t>
            </a:r>
            <a:endParaRPr lang="ja-JP" altLang="en-US" dirty="0"/>
          </a:p>
        </p:txBody>
      </p:sp>
      <p:sp>
        <p:nvSpPr>
          <p:cNvPr id="5124" name="Rectangle 4"/>
          <p:cNvSpPr>
            <a:spLocks noGrp="1" noChangeArrowheads="1"/>
          </p:cNvSpPr>
          <p:nvPr>
            <p:ph type="subTitle" idx="1"/>
          </p:nvPr>
        </p:nvSpPr>
        <p:spPr>
          <a:xfrm>
            <a:off x="2412719" y="3609777"/>
            <a:ext cx="6478869" cy="395287"/>
          </a:xfrm>
        </p:spPr>
        <p:txBody>
          <a:bodyPr/>
          <a:lstStyle>
            <a:lvl1pPr marL="0" indent="0">
              <a:buFontTx/>
              <a:buNone/>
              <a:defRPr sz="1800"/>
            </a:lvl1pPr>
          </a:lstStyle>
          <a:p>
            <a:r>
              <a:rPr lang="ja-JP" altLang="en-US"/>
              <a:t>マスター サブタイトルの書式設定</a:t>
            </a:r>
            <a:endParaRPr lang="ja-JP" altLang="en-US" dirty="0"/>
          </a:p>
        </p:txBody>
      </p:sp>
      <p:sp>
        <p:nvSpPr>
          <p:cNvPr id="3" name="Rectangle 2"/>
          <p:cNvSpPr/>
          <p:nvPr userDrawn="1"/>
        </p:nvSpPr>
        <p:spPr bwMode="auto">
          <a:xfrm>
            <a:off x="1979712" y="3717032"/>
            <a:ext cx="576064" cy="131019"/>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charset="0"/>
              <a:ea typeface="ＭＳ Ｐゴシック" charset="-128"/>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Rectangle 5"/>
          <p:cNvSpPr/>
          <p:nvPr userDrawn="1"/>
        </p:nvSpPr>
        <p:spPr bwMode="auto">
          <a:xfrm>
            <a:off x="8676456" y="980728"/>
            <a:ext cx="467544" cy="144016"/>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charset="0"/>
              <a:ea typeface="ＭＳ Ｐゴシック" charset="-128"/>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42291" y="361467"/>
            <a:ext cx="7103646" cy="575191"/>
          </a:xfrm>
        </p:spPr>
        <p:txBody>
          <a:bodyPr/>
          <a:lstStyle/>
          <a:p>
            <a:r>
              <a:rPr lang="en-US"/>
              <a:t>Click to edit Master title style</a:t>
            </a:r>
          </a:p>
        </p:txBody>
      </p:sp>
      <p:sp>
        <p:nvSpPr>
          <p:cNvPr id="3" name="Date Placeholder 2"/>
          <p:cNvSpPr>
            <a:spLocks noGrp="1"/>
          </p:cNvSpPr>
          <p:nvPr>
            <p:ph type="dt" sz="half" idx="10"/>
          </p:nvPr>
        </p:nvSpPr>
        <p:spPr>
          <a:xfrm>
            <a:off x="381004" y="6356925"/>
            <a:ext cx="1905000" cy="182880"/>
          </a:xfrm>
          <a:prstGeom prst="rect">
            <a:avLst/>
          </a:prstGeom>
        </p:spPr>
        <p:txBody>
          <a:bodyPr/>
          <a:lstStyle/>
          <a:p>
            <a:pPr>
              <a:defRPr/>
            </a:pPr>
            <a:endParaRPr lang="ja-JP" altLang="en-US" dirty="0"/>
          </a:p>
        </p:txBody>
      </p:sp>
      <p:sp>
        <p:nvSpPr>
          <p:cNvPr id="4" name="Footer Placeholder 3"/>
          <p:cNvSpPr>
            <a:spLocks noGrp="1"/>
          </p:cNvSpPr>
          <p:nvPr>
            <p:ph type="ftr" sz="quarter" idx="11"/>
          </p:nvPr>
        </p:nvSpPr>
        <p:spPr>
          <a:xfrm>
            <a:off x="3200679" y="6356925"/>
            <a:ext cx="2895325" cy="182880"/>
          </a:xfrm>
          <a:prstGeom prst="rect">
            <a:avLst/>
          </a:prstGeom>
        </p:spPr>
        <p:txBody>
          <a:bodyPr/>
          <a:lstStyle/>
          <a:p>
            <a:pPr>
              <a:defRPr/>
            </a:pPr>
            <a:endParaRPr lang="ja-JP" altLang="en-US"/>
          </a:p>
        </p:txBody>
      </p:sp>
      <p:sp>
        <p:nvSpPr>
          <p:cNvPr id="5" name="Slide Number Placeholder 4"/>
          <p:cNvSpPr>
            <a:spLocks noGrp="1"/>
          </p:cNvSpPr>
          <p:nvPr>
            <p:ph type="sldNum" sz="quarter" idx="12"/>
          </p:nvPr>
        </p:nvSpPr>
        <p:spPr>
          <a:xfrm>
            <a:off x="7240149" y="6625760"/>
            <a:ext cx="1905000" cy="182880"/>
          </a:xfrm>
        </p:spPr>
        <p:txBody>
          <a:bodyPr/>
          <a:lstStyle/>
          <a:p>
            <a:pPr>
              <a:defRPr/>
            </a:pPr>
            <a:fld id="{1CDEC458-1127-47B8-8105-F9C0FD49AC8E}" type="slidenum">
              <a:rPr lang="ja-JP" altLang="en-US" smtClean="0"/>
              <a:pPr>
                <a:defRPr/>
              </a:pPr>
              <a:t>‹#›</a:t>
            </a:fld>
            <a:endParaRPr lang="ja-JP" altLang="en-US"/>
          </a:p>
        </p:txBody>
      </p:sp>
      <p:sp>
        <p:nvSpPr>
          <p:cNvPr id="10" name="Content Placeholder 9"/>
          <p:cNvSpPr>
            <a:spLocks noGrp="1"/>
          </p:cNvSpPr>
          <p:nvPr>
            <p:ph sz="quarter" idx="13"/>
          </p:nvPr>
        </p:nvSpPr>
        <p:spPr>
          <a:xfrm>
            <a:off x="353159" y="1124701"/>
            <a:ext cx="8543192" cy="51840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21637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04" name="Rectangle 8"/>
          <p:cNvSpPr>
            <a:spLocks noGrp="1" noChangeArrowheads="1"/>
          </p:cNvSpPr>
          <p:nvPr>
            <p:ph type="sldNum" sz="quarter" idx="4"/>
          </p:nvPr>
        </p:nvSpPr>
        <p:spPr bwMode="auto">
          <a:xfrm>
            <a:off x="8592550" y="0"/>
            <a:ext cx="551450" cy="3333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chemeClr val="tx1"/>
                </a:solidFill>
                <a:latin typeface="Arial" pitchFamily="34" charset="0"/>
                <a:cs typeface="Arial" pitchFamily="34" charset="0"/>
              </a:defRPr>
            </a:lvl1pPr>
          </a:lstStyle>
          <a:p>
            <a:fld id="{CE4DFD0F-CA14-4F64-BBA9-A2308FA1E275}" type="slidenum">
              <a:rPr lang="ja-JP" altLang="en-US" smtClean="0"/>
              <a:pPr/>
              <a:t>‹#›</a:t>
            </a:fld>
            <a:endParaRPr lang="ja-JP" altLang="en-US" dirty="0"/>
          </a:p>
        </p:txBody>
      </p:sp>
      <p:sp>
        <p:nvSpPr>
          <p:cNvPr id="4107" name="Rectangle 11"/>
          <p:cNvSpPr>
            <a:spLocks noGrp="1" noChangeArrowheads="1"/>
          </p:cNvSpPr>
          <p:nvPr>
            <p:ph type="title"/>
          </p:nvPr>
        </p:nvSpPr>
        <p:spPr bwMode="auto">
          <a:xfrm>
            <a:off x="196852" y="188640"/>
            <a:ext cx="6499224" cy="5937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035" name="Rectangle 3"/>
          <p:cNvSpPr>
            <a:spLocks noGrp="1" noChangeArrowheads="1"/>
          </p:cNvSpPr>
          <p:nvPr>
            <p:ph type="body" idx="1"/>
          </p:nvPr>
        </p:nvSpPr>
        <p:spPr bwMode="auto">
          <a:xfrm>
            <a:off x="187549" y="908050"/>
            <a:ext cx="8619379" cy="56862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cxnSp>
        <p:nvCxnSpPr>
          <p:cNvPr id="4" name="直線コネクタ 3"/>
          <p:cNvCxnSpPr/>
          <p:nvPr/>
        </p:nvCxnSpPr>
        <p:spPr bwMode="auto">
          <a:xfrm>
            <a:off x="196850" y="795416"/>
            <a:ext cx="8628955" cy="0"/>
          </a:xfrm>
          <a:prstGeom prst="line">
            <a:avLst/>
          </a:prstGeom>
          <a:solidFill>
            <a:schemeClr val="accent1"/>
          </a:solidFill>
          <a:ln w="53975" cap="flat" cmpd="sng" algn="ctr">
            <a:solidFill>
              <a:schemeClr val="bg1">
                <a:lumMod val="65000"/>
              </a:schemeClr>
            </a:solidFill>
            <a:prstDash val="solid"/>
            <a:round/>
            <a:headEnd type="none" w="med" len="med"/>
            <a:tailEnd type="none"/>
          </a:ln>
          <a:effectLst/>
        </p:spPr>
      </p:cxn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p:titleStyle>
    <p:bodyStyle>
      <a:lvl1pPr marL="342900" indent="-342900" algn="l" rtl="0" eaLnBrk="1" fontAlgn="base" hangingPunct="1">
        <a:spcBef>
          <a:spcPct val="20000"/>
        </a:spcBef>
        <a:spcAft>
          <a:spcPct val="0"/>
        </a:spcAft>
        <a:buChar char="•"/>
        <a:defRPr kumimoji="1" sz="28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1pPr>
      <a:lvl2pPr marL="742950" indent="-285750" algn="l" rtl="0" eaLnBrk="1" fontAlgn="base" hangingPunct="1">
        <a:spcBef>
          <a:spcPct val="20000"/>
        </a:spcBef>
        <a:spcAft>
          <a:spcPct val="0"/>
        </a:spcAft>
        <a:buChar char="–"/>
        <a:defRPr kumimoji="1" sz="24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2pPr>
      <a:lvl3pPr marL="1143000" indent="-228600" algn="l" rtl="0" eaLnBrk="1" fontAlgn="base" hangingPunct="1">
        <a:spcBef>
          <a:spcPct val="20000"/>
        </a:spcBef>
        <a:spcAft>
          <a:spcPct val="0"/>
        </a:spcAft>
        <a:buChar char="•"/>
        <a:defRPr kumimoji="1" sz="20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3pPr>
      <a:lvl4pPr marL="1600200" indent="-228600" algn="l" rtl="0" eaLnBrk="1" fontAlgn="base" hangingPunct="1">
        <a:spcBef>
          <a:spcPct val="20000"/>
        </a:spcBef>
        <a:spcAft>
          <a:spcPct val="0"/>
        </a:spcAft>
        <a:buChar char="–"/>
        <a:defRPr kumimoji="1">
          <a:solidFill>
            <a:schemeClr val="tx1"/>
          </a:solidFill>
          <a:latin typeface="Meiryo UI" panose="020B0604030504040204" pitchFamily="50" charset="-128"/>
          <a:ea typeface="Meiryo UI" panose="020B0604030504040204" pitchFamily="50" charset="-128"/>
          <a:cs typeface="Meiryo UI" panose="020B0604030504040204" pitchFamily="50" charset="-128"/>
        </a:defRPr>
      </a:lvl4pPr>
      <a:lvl5pPr marL="20574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cs typeface="Meiryo UI" panose="020B0604030504040204" pitchFamily="50" charset="-128"/>
        </a:defRPr>
      </a:lvl5pPr>
      <a:lvl6pPr marL="2514600" indent="-228600" algn="l" rtl="0" eaLnBrk="1" fontAlgn="base" hangingPunct="1">
        <a:spcBef>
          <a:spcPct val="20000"/>
        </a:spcBef>
        <a:spcAft>
          <a:spcPct val="0"/>
        </a:spcAft>
        <a:buChar char="»"/>
        <a:defRPr kumimoji="1" sz="1600">
          <a:solidFill>
            <a:schemeClr val="tx1"/>
          </a:solidFill>
          <a:latin typeface="+mn-lt"/>
          <a:ea typeface="+mn-ea"/>
        </a:defRPr>
      </a:lvl6pPr>
      <a:lvl7pPr marL="2971800" indent="-228600" algn="l" rtl="0" eaLnBrk="1" fontAlgn="base" hangingPunct="1">
        <a:spcBef>
          <a:spcPct val="20000"/>
        </a:spcBef>
        <a:spcAft>
          <a:spcPct val="0"/>
        </a:spcAft>
        <a:buChar char="»"/>
        <a:defRPr kumimoji="1" sz="1600">
          <a:solidFill>
            <a:schemeClr val="tx1"/>
          </a:solidFill>
          <a:latin typeface="+mn-lt"/>
          <a:ea typeface="+mn-ea"/>
        </a:defRPr>
      </a:lvl7pPr>
      <a:lvl8pPr marL="3429000" indent="-228600" algn="l" rtl="0" eaLnBrk="1" fontAlgn="base" hangingPunct="1">
        <a:spcBef>
          <a:spcPct val="20000"/>
        </a:spcBef>
        <a:spcAft>
          <a:spcPct val="0"/>
        </a:spcAft>
        <a:buChar char="»"/>
        <a:defRPr kumimoji="1" sz="1600">
          <a:solidFill>
            <a:schemeClr val="tx1"/>
          </a:solidFill>
          <a:latin typeface="+mn-lt"/>
          <a:ea typeface="+mn-ea"/>
        </a:defRPr>
      </a:lvl8pPr>
      <a:lvl9pPr marL="3886200" indent="-228600" algn="l" rtl="0" eaLnBrk="1" fontAlgn="base" hangingPunct="1">
        <a:spcBef>
          <a:spcPct val="20000"/>
        </a:spcBef>
        <a:spcAft>
          <a:spcPct val="0"/>
        </a:spcAft>
        <a:buChar char="»"/>
        <a:defRPr kumimoji="1" sz="16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7.pn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7.png"/><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7.png"/><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png"/><Relationship Id="rId7"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7.png"/><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png"/><Relationship Id="rId7"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40.png"/><Relationship Id="rId5" Type="http://schemas.openxmlformats.org/officeDocument/2006/relationships/image" Target="../media/image6.jpeg"/><Relationship Id="rId10" Type="http://schemas.openxmlformats.org/officeDocument/2006/relationships/image" Target="../media/image39.jpeg"/><Relationship Id="rId4" Type="http://schemas.openxmlformats.org/officeDocument/2006/relationships/image" Target="../media/image5.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5.png"/><Relationship Id="rId7"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1.jpeg"/><Relationship Id="rId5" Type="http://schemas.openxmlformats.org/officeDocument/2006/relationships/image" Target="../media/image7.png"/><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7.png"/><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7.png"/><Relationship Id="rId10" Type="http://schemas.openxmlformats.org/officeDocument/2006/relationships/image" Target="../media/image49.png"/><Relationship Id="rId4" Type="http://schemas.openxmlformats.org/officeDocument/2006/relationships/image" Target="../media/image6.jpe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7.png"/><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png"/><Relationship Id="rId7"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4.gif"/><Relationship Id="rId5" Type="http://schemas.openxmlformats.org/officeDocument/2006/relationships/image" Target="../media/image7.png"/><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8.jpeg"/><Relationship Id="rId5" Type="http://schemas.openxmlformats.org/officeDocument/2006/relationships/image" Target="../media/image7.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6.jpe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7.png"/><Relationship Id="rId4" Type="http://schemas.openxmlformats.org/officeDocument/2006/relationships/image" Target="../media/image6.jpe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7.png"/><Relationship Id="rId4" Type="http://schemas.openxmlformats.org/officeDocument/2006/relationships/image" Target="../media/image6.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7.png"/><Relationship Id="rId4" Type="http://schemas.openxmlformats.org/officeDocument/2006/relationships/image" Target="../media/image6.jpe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7.png"/><Relationship Id="rId4" Type="http://schemas.openxmlformats.org/officeDocument/2006/relationships/image" Target="../media/image6.jpe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7.png"/><Relationship Id="rId10" Type="http://schemas.openxmlformats.org/officeDocument/2006/relationships/image" Target="../media/image67.png"/><Relationship Id="rId4" Type="http://schemas.openxmlformats.org/officeDocument/2006/relationships/image" Target="../media/image6.jpeg"/><Relationship Id="rId9"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827584" y="2693289"/>
            <a:ext cx="7884368" cy="830997"/>
          </a:xfrm>
          <a:prstGeom prst="rect">
            <a:avLst/>
          </a:prstGeom>
        </p:spPr>
        <p:txBody>
          <a:bodyPr wrap="square">
            <a:spAutoFit/>
          </a:bodyPr>
          <a:lstStyle/>
          <a:p>
            <a:pPr algn="ctr"/>
            <a:r>
              <a:rPr lang="en-US" sz="2400" b="1" dirty="0">
                <a:latin typeface="Arial" panose="020B0604020202020204" pitchFamily="34" charset="0"/>
                <a:cs typeface="Arial" panose="020B0604020202020204" pitchFamily="34" charset="0"/>
              </a:rPr>
              <a:t>University Collaboration and Technology Promotion on Digital Twins Trend in Automotive Industry</a:t>
            </a:r>
          </a:p>
        </p:txBody>
      </p:sp>
      <p:sp>
        <p:nvSpPr>
          <p:cNvPr id="4" name="Rectangle 3"/>
          <p:cNvSpPr/>
          <p:nvPr/>
        </p:nvSpPr>
        <p:spPr>
          <a:xfrm>
            <a:off x="1365211" y="3933056"/>
            <a:ext cx="6300192" cy="584775"/>
          </a:xfrm>
          <a:prstGeom prst="rect">
            <a:avLst/>
          </a:prstGeom>
        </p:spPr>
        <p:txBody>
          <a:bodyPr wrap="square">
            <a:spAutoFit/>
          </a:bodyPr>
          <a:lstStyle/>
          <a:p>
            <a:pPr algn="ctr"/>
            <a:r>
              <a:rPr lang="en-US" sz="3200" b="1" dirty="0">
                <a:latin typeface="Arial" panose="020B0604020202020204" pitchFamily="34" charset="0"/>
                <a:cs typeface="Arial" panose="020B0604020202020204" pitchFamily="34" charset="0"/>
              </a:rPr>
              <a:t>CARLA CONTEST 202</a:t>
            </a:r>
            <a:r>
              <a:rPr lang="th-TH" sz="3200" b="1" dirty="0">
                <a:latin typeface="Arial" panose="020B0604020202020204" pitchFamily="34" charset="0"/>
                <a:cs typeface="Arial" panose="020B0604020202020204" pitchFamily="34" charset="0"/>
              </a:rPr>
              <a:t>3</a:t>
            </a:r>
            <a:endParaRPr lang="en-US" sz="3200" b="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7353" y="1086143"/>
            <a:ext cx="2636855" cy="365233"/>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2320" y="945035"/>
            <a:ext cx="1008112" cy="756083"/>
          </a:xfrm>
          <a:prstGeom prst="rect">
            <a:avLst/>
          </a:prstGeom>
        </p:spPr>
      </p:pic>
      <p:pic>
        <p:nvPicPr>
          <p:cNvPr id="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113533" y="548680"/>
            <a:ext cx="3523526"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822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81588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CARLA simulator consists of a scalable client-server architecture.</a:t>
            </a:r>
          </a:p>
          <a:p>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The server is responsible for everything related with the simulation itself: sensor rendering, computation of physics, updates on the world-state and its actors and much more. As it aims for realistic results.</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The client side consists of a sum of client modules controlling the logic of actors on scene and setting world conditions. This is achieved by leveraging the CARLA API (in Python or C++).</a:t>
            </a:r>
          </a:p>
        </p:txBody>
      </p:sp>
      <p:sp>
        <p:nvSpPr>
          <p:cNvPr id="47" name="TextBox 46"/>
          <p:cNvSpPr txBox="1"/>
          <p:nvPr/>
        </p:nvSpPr>
        <p:spPr>
          <a:xfrm>
            <a:off x="4932040" y="6599440"/>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https://carla.readthedocs.io/en/latest/start_introduction/</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How does CARLA Work?</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5" name="Picture 14"/>
          <p:cNvPicPr>
            <a:picLocks noChangeAspect="1"/>
          </p:cNvPicPr>
          <p:nvPr/>
        </p:nvPicPr>
        <p:blipFill>
          <a:blip r:embed="rId6"/>
          <a:stretch>
            <a:fillRect/>
          </a:stretch>
        </p:blipFill>
        <p:spPr>
          <a:xfrm>
            <a:off x="1807866" y="3465694"/>
            <a:ext cx="5432283" cy="1867007"/>
          </a:xfrm>
          <a:prstGeom prst="rect">
            <a:avLst/>
          </a:prstGeom>
        </p:spPr>
      </p:pic>
    </p:spTree>
    <p:extLst>
      <p:ext uri="{BB962C8B-B14F-4D97-AF65-F5344CB8AC3E}">
        <p14:creationId xmlns:p14="http://schemas.microsoft.com/office/powerpoint/2010/main" val="2689853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2677656"/>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Traffic Manager: A built-in system that takes control of the vehicles besides the one used for learning. It acts as a conductor provided by CARLA to recreate urban-like environments with realistic behaviors.</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Sensors: Vehicles rely on them to dispense information of their surroundings. In CARLA they are a specific kind of actor attached the vehicle and the data they receive can be retrieved and stored to ease the process. Currently the project supports different types of these, from cameras to radars, </a:t>
            </a:r>
            <a:r>
              <a:rPr lang="en-US" sz="1400" dirty="0" err="1">
                <a:latin typeface="Arial" panose="020B0604020202020204" pitchFamily="34" charset="0"/>
                <a:cs typeface="Arial" panose="020B0604020202020204" pitchFamily="34" charset="0"/>
              </a:rPr>
              <a:t>lidar</a:t>
            </a:r>
            <a:r>
              <a:rPr lang="en-US" sz="1400" dirty="0">
                <a:latin typeface="Arial" panose="020B0604020202020204" pitchFamily="34" charset="0"/>
                <a:cs typeface="Arial" panose="020B0604020202020204" pitchFamily="34" charset="0"/>
              </a:rPr>
              <a:t> and many more. </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Traffic Scenario: In order to ease the learning process for vehicles, CARLA provides a series of routes describing different situations to iterate on. These also set the basis for the CARLA challenge, open for everybody to test their solutions and make it to the leaderboard.</a:t>
            </a:r>
          </a:p>
        </p:txBody>
      </p:sp>
      <p:sp>
        <p:nvSpPr>
          <p:cNvPr id="47" name="TextBox 46"/>
          <p:cNvSpPr txBox="1"/>
          <p:nvPr/>
        </p:nvSpPr>
        <p:spPr>
          <a:xfrm>
            <a:off x="4932040" y="6599440"/>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https://carla.readthedocs.io/en/latest/start_introduction/</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CARLA Components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1" name="Picture 10"/>
          <p:cNvPicPr>
            <a:picLocks noChangeAspect="1"/>
          </p:cNvPicPr>
          <p:nvPr/>
        </p:nvPicPr>
        <p:blipFill>
          <a:blip r:embed="rId6"/>
          <a:stretch>
            <a:fillRect/>
          </a:stretch>
        </p:blipFill>
        <p:spPr>
          <a:xfrm>
            <a:off x="1671767" y="3712993"/>
            <a:ext cx="5623122" cy="2172083"/>
          </a:xfrm>
          <a:prstGeom prst="rect">
            <a:avLst/>
          </a:prstGeom>
        </p:spPr>
      </p:pic>
    </p:spTree>
    <p:extLst>
      <p:ext uri="{BB962C8B-B14F-4D97-AF65-F5344CB8AC3E}">
        <p14:creationId xmlns:p14="http://schemas.microsoft.com/office/powerpoint/2010/main" val="1789631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1948836" y="3140968"/>
            <a:ext cx="5253361"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Autonomous Driving</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325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47732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Autonomous driving is the system that supports driving with limited human intervention by using sensors, cameras, and artificial intelligence.</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342900" indent="-342900">
              <a:buFont typeface="Wingdings" panose="05000000000000000000" pitchFamily="2" charset="2"/>
              <a:buChar char="q"/>
            </a:pPr>
            <a:r>
              <a:rPr lang="en-US" sz="2000" dirty="0">
                <a:latin typeface="Arial" panose="020B0604020202020204" pitchFamily="34" charset="0"/>
                <a:cs typeface="Arial" panose="020B0604020202020204" pitchFamily="34" charset="0"/>
              </a:rPr>
              <a:t>Level of Autonomous Driving</a:t>
            </a:r>
          </a:p>
          <a:p>
            <a:endParaRPr lang="en-US" sz="1400" dirty="0">
              <a:latin typeface="Arial" panose="020B0604020202020204" pitchFamily="34" charset="0"/>
              <a:cs typeface="Arial" panose="020B0604020202020204" pitchFamily="34" charset="0"/>
            </a:endParaRPr>
          </a:p>
        </p:txBody>
      </p:sp>
      <p:sp>
        <p:nvSpPr>
          <p:cNvPr id="28" name="Title 2"/>
          <p:cNvSpPr txBox="1">
            <a:spLocks/>
          </p:cNvSpPr>
          <p:nvPr/>
        </p:nvSpPr>
        <p:spPr>
          <a:xfrm>
            <a:off x="179512" y="204240"/>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is Autonomous Driving?</a:t>
            </a:r>
            <a:endParaRPr lang="en-US" sz="2200" i="1" kern="0" dirty="0">
              <a:latin typeface="Arial Black" panose="020B0A04020102020204" pitchFamily="34" charset="0"/>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0" name="Picture 9"/>
          <p:cNvPicPr>
            <a:picLocks noChangeAspect="1"/>
          </p:cNvPicPr>
          <p:nvPr/>
        </p:nvPicPr>
        <p:blipFill>
          <a:blip r:embed="rId6"/>
          <a:stretch>
            <a:fillRect/>
          </a:stretch>
        </p:blipFill>
        <p:spPr>
          <a:xfrm>
            <a:off x="1475656" y="2564904"/>
            <a:ext cx="6192688" cy="2744986"/>
          </a:xfrm>
          <a:prstGeom prst="rect">
            <a:avLst/>
          </a:prstGeom>
        </p:spPr>
      </p:pic>
      <p:sp>
        <p:nvSpPr>
          <p:cNvPr id="12" name="TextBox 11"/>
          <p:cNvSpPr txBox="1"/>
          <p:nvPr/>
        </p:nvSpPr>
        <p:spPr>
          <a:xfrm>
            <a:off x="3779912" y="6599440"/>
            <a:ext cx="5241026"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:https://https://www.synopsys.com/automotive/what-is-autonomous-car.html/</a:t>
            </a:r>
          </a:p>
        </p:txBody>
      </p:sp>
    </p:spTree>
    <p:extLst>
      <p:ext uri="{BB962C8B-B14F-4D97-AF65-F5344CB8AC3E}">
        <p14:creationId xmlns:p14="http://schemas.microsoft.com/office/powerpoint/2010/main" val="426555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 Example</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1"/>
          <p:cNvSpPr txBox="1"/>
          <p:nvPr/>
        </p:nvSpPr>
        <p:spPr>
          <a:xfrm>
            <a:off x="5868144" y="6599440"/>
            <a:ext cx="3152794"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https://www.toyota.com/safety-sense/</a:t>
            </a:r>
          </a:p>
        </p:txBody>
      </p:sp>
      <p:sp>
        <p:nvSpPr>
          <p:cNvPr id="13" name="TextBox 12"/>
          <p:cNvSpPr txBox="1"/>
          <p:nvPr/>
        </p:nvSpPr>
        <p:spPr>
          <a:xfrm>
            <a:off x="467543" y="1335796"/>
            <a:ext cx="4320481" cy="1815882"/>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Pre-Collision System with Pedestrian Detection</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Pre-Collision System with Pedestrian Detection (PCS w/PD) is designed to help detect a vehicle or pedestrian and provide an audio/visual forward-collision warning under certain circumstances. If you don’t react, the system is designed to provide automatic emergency braking.</a:t>
            </a:r>
          </a:p>
        </p:txBody>
      </p:sp>
      <p:sp>
        <p:nvSpPr>
          <p:cNvPr id="14" name="TextBox 13"/>
          <p:cNvSpPr txBox="1"/>
          <p:nvPr/>
        </p:nvSpPr>
        <p:spPr>
          <a:xfrm>
            <a:off x="467543" y="3856076"/>
            <a:ext cx="4320481" cy="1384995"/>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Dynamic Radar Cruise Control</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Dynamic Radar Cruise Control (DRCC) is an adaptive cruise control system that uses vehicle-to-vehicle distance control to help maintain a preset distance from the vehicle ahead of you.</a:t>
            </a:r>
          </a:p>
        </p:txBody>
      </p:sp>
      <p:pic>
        <p:nvPicPr>
          <p:cNvPr id="15" name="Picture 14"/>
          <p:cNvPicPr>
            <a:picLocks/>
          </p:cNvPicPr>
          <p:nvPr/>
        </p:nvPicPr>
        <p:blipFill>
          <a:blip r:embed="rId6"/>
          <a:stretch>
            <a:fillRect/>
          </a:stretch>
        </p:blipFill>
        <p:spPr>
          <a:xfrm>
            <a:off x="5276522" y="1337905"/>
            <a:ext cx="3312368" cy="1546326"/>
          </a:xfrm>
          <a:prstGeom prst="rect">
            <a:avLst/>
          </a:prstGeom>
        </p:spPr>
      </p:pic>
      <p:pic>
        <p:nvPicPr>
          <p:cNvPr id="17" name="Picture 16"/>
          <p:cNvPicPr>
            <a:picLocks/>
          </p:cNvPicPr>
          <p:nvPr/>
        </p:nvPicPr>
        <p:blipFill>
          <a:blip r:embed="rId7"/>
          <a:stretch>
            <a:fillRect/>
          </a:stretch>
        </p:blipFill>
        <p:spPr>
          <a:xfrm>
            <a:off x="5276522" y="3858597"/>
            <a:ext cx="3312368" cy="1556430"/>
          </a:xfrm>
          <a:prstGeom prst="rect">
            <a:avLst/>
          </a:prstGeom>
        </p:spPr>
      </p:pic>
    </p:spTree>
    <p:extLst>
      <p:ext uri="{BB962C8B-B14F-4D97-AF65-F5344CB8AC3E}">
        <p14:creationId xmlns:p14="http://schemas.microsoft.com/office/powerpoint/2010/main" val="2920086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 Example</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2" name="TextBox 11"/>
          <p:cNvSpPr txBox="1"/>
          <p:nvPr/>
        </p:nvSpPr>
        <p:spPr>
          <a:xfrm>
            <a:off x="5868144" y="6599440"/>
            <a:ext cx="3152794"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https://www.toyota.com/safety-sense/</a:t>
            </a:r>
          </a:p>
        </p:txBody>
      </p:sp>
      <p:sp>
        <p:nvSpPr>
          <p:cNvPr id="13" name="TextBox 12"/>
          <p:cNvSpPr txBox="1"/>
          <p:nvPr/>
        </p:nvSpPr>
        <p:spPr>
          <a:xfrm>
            <a:off x="467543" y="1335796"/>
            <a:ext cx="4320481" cy="1600438"/>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Lane Departure Alert</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When white/yellow lane markings are detected at speeds within the systems operating range, Lane Departure Alert (LDA) * is designed to issue an audio/visual lane departure warning if an inadvertent lane departure is detected.</a:t>
            </a:r>
          </a:p>
        </p:txBody>
      </p:sp>
      <p:sp>
        <p:nvSpPr>
          <p:cNvPr id="14" name="TextBox 13"/>
          <p:cNvSpPr txBox="1"/>
          <p:nvPr/>
        </p:nvSpPr>
        <p:spPr>
          <a:xfrm>
            <a:off x="467543" y="3857871"/>
            <a:ext cx="4320481" cy="1384995"/>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Lane Tracing Assist</a:t>
            </a:r>
          </a:p>
          <a:p>
            <a:pPr marL="285750" indent="-285750">
              <a:buFont typeface="Wingdings" panose="05000000000000000000" pitchFamily="2" charset="2"/>
              <a:buChar char="q"/>
            </a:pP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Lane Tracing Assist (LTA) uses the lines on the road and/or preceding vehicles to provide active driving assistance and help keep the vehicle centered and in its lane.</a:t>
            </a:r>
          </a:p>
        </p:txBody>
      </p:sp>
      <p:pic>
        <p:nvPicPr>
          <p:cNvPr id="21" name="Picture 20"/>
          <p:cNvPicPr>
            <a:picLocks/>
          </p:cNvPicPr>
          <p:nvPr/>
        </p:nvPicPr>
        <p:blipFill>
          <a:blip r:embed="rId6"/>
          <a:stretch>
            <a:fillRect/>
          </a:stretch>
        </p:blipFill>
        <p:spPr>
          <a:xfrm>
            <a:off x="5358852" y="3857871"/>
            <a:ext cx="3303004" cy="1566703"/>
          </a:xfrm>
          <a:prstGeom prst="rect">
            <a:avLst/>
          </a:prstGeom>
        </p:spPr>
      </p:pic>
      <p:pic>
        <p:nvPicPr>
          <p:cNvPr id="22" name="Picture 21"/>
          <p:cNvPicPr>
            <a:picLocks/>
          </p:cNvPicPr>
          <p:nvPr/>
        </p:nvPicPr>
        <p:blipFill>
          <a:blip r:embed="rId7"/>
          <a:stretch>
            <a:fillRect/>
          </a:stretch>
        </p:blipFill>
        <p:spPr>
          <a:xfrm>
            <a:off x="5358852" y="1335796"/>
            <a:ext cx="3303004" cy="1556430"/>
          </a:xfrm>
          <a:prstGeom prst="rect">
            <a:avLst/>
          </a:prstGeom>
        </p:spPr>
      </p:pic>
    </p:spTree>
    <p:extLst>
      <p:ext uri="{BB962C8B-B14F-4D97-AF65-F5344CB8AC3E}">
        <p14:creationId xmlns:p14="http://schemas.microsoft.com/office/powerpoint/2010/main" val="509925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17505"/>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a:t>
            </a:r>
            <a:endParaRPr lang="th-TH" i="1" kern="0" dirty="0">
              <a:latin typeface="Arial Black" panose="020B0A04020102020204" pitchFamily="34" charset="0"/>
            </a:endParaRPr>
          </a:p>
          <a:p>
            <a:r>
              <a:rPr lang="en-US" i="1" kern="0" dirty="0">
                <a:latin typeface="Arial Black" panose="020B0A04020102020204" pitchFamily="34" charset="0"/>
              </a:rPr>
              <a:t>Knowledge Overview</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B43CFDB6-EA1F-8E00-4596-40D7059D2B1B}"/>
              </a:ext>
            </a:extLst>
          </p:cNvPr>
          <p:cNvPicPr>
            <a:picLocks noChangeAspect="1"/>
          </p:cNvPicPr>
          <p:nvPr/>
        </p:nvPicPr>
        <p:blipFill>
          <a:blip r:embed="rId6"/>
          <a:stretch>
            <a:fillRect/>
          </a:stretch>
        </p:blipFill>
        <p:spPr>
          <a:xfrm>
            <a:off x="379707" y="2111087"/>
            <a:ext cx="3262042" cy="2285703"/>
          </a:xfrm>
          <a:prstGeom prst="rect">
            <a:avLst/>
          </a:prstGeom>
        </p:spPr>
      </p:pic>
      <p:sp>
        <p:nvSpPr>
          <p:cNvPr id="8" name="TextBox 7">
            <a:extLst>
              <a:ext uri="{FF2B5EF4-FFF2-40B4-BE49-F238E27FC236}">
                <a16:creationId xmlns:a16="http://schemas.microsoft.com/office/drawing/2014/main" id="{73FDEE80-467A-1941-1627-27BCA8078AA4}"/>
              </a:ext>
            </a:extLst>
          </p:cNvPr>
          <p:cNvSpPr txBox="1"/>
          <p:nvPr/>
        </p:nvSpPr>
        <p:spPr>
          <a:xfrm>
            <a:off x="841498" y="1599738"/>
            <a:ext cx="2305481"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Perception</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F322C546-9E6D-915F-B04E-F0A024ACB6A0}"/>
              </a:ext>
            </a:extLst>
          </p:cNvPr>
          <p:cNvPicPr>
            <a:picLocks noChangeAspect="1"/>
          </p:cNvPicPr>
          <p:nvPr/>
        </p:nvPicPr>
        <p:blipFill>
          <a:blip r:embed="rId7"/>
          <a:stretch>
            <a:fillRect/>
          </a:stretch>
        </p:blipFill>
        <p:spPr>
          <a:xfrm>
            <a:off x="3934303" y="2275049"/>
            <a:ext cx="4740509" cy="2121742"/>
          </a:xfrm>
          <a:prstGeom prst="rect">
            <a:avLst/>
          </a:prstGeom>
        </p:spPr>
      </p:pic>
      <p:sp>
        <p:nvSpPr>
          <p:cNvPr id="10" name="TextBox 9">
            <a:extLst>
              <a:ext uri="{FF2B5EF4-FFF2-40B4-BE49-F238E27FC236}">
                <a16:creationId xmlns:a16="http://schemas.microsoft.com/office/drawing/2014/main" id="{2554F0D5-22A3-52A4-AAD0-7285B98E25E2}"/>
              </a:ext>
            </a:extLst>
          </p:cNvPr>
          <p:cNvSpPr txBox="1"/>
          <p:nvPr/>
        </p:nvSpPr>
        <p:spPr>
          <a:xfrm>
            <a:off x="5151815" y="1599738"/>
            <a:ext cx="2305481" cy="307777"/>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Path planning</a:t>
            </a:r>
            <a:endParaRPr lang="th-TH" sz="1400" dirty="0">
              <a:latin typeface="Arial" panose="020B0604020202020204" pitchFamily="34" charset="0"/>
            </a:endParaRPr>
          </a:p>
        </p:txBody>
      </p:sp>
      <p:sp>
        <p:nvSpPr>
          <p:cNvPr id="11" name="TextBox 10">
            <a:extLst>
              <a:ext uri="{FF2B5EF4-FFF2-40B4-BE49-F238E27FC236}">
                <a16:creationId xmlns:a16="http://schemas.microsoft.com/office/drawing/2014/main" id="{780B4D33-B8FA-3920-5EF6-02D18A96DE9F}"/>
              </a:ext>
            </a:extLst>
          </p:cNvPr>
          <p:cNvSpPr txBox="1"/>
          <p:nvPr/>
        </p:nvSpPr>
        <p:spPr>
          <a:xfrm>
            <a:off x="379707" y="4778568"/>
            <a:ext cx="3211276"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 challenge of self-driving cars development is to detect road object for build the occupancy map.</a:t>
            </a:r>
            <a:endParaRPr lang="th-TH" sz="1400" dirty="0">
              <a:latin typeface="Arial" panose="020B0604020202020204" pitchFamily="34" charset="0"/>
            </a:endParaRPr>
          </a:p>
        </p:txBody>
      </p:sp>
      <p:sp>
        <p:nvSpPr>
          <p:cNvPr id="12" name="TextBox 11">
            <a:extLst>
              <a:ext uri="{FF2B5EF4-FFF2-40B4-BE49-F238E27FC236}">
                <a16:creationId xmlns:a16="http://schemas.microsoft.com/office/drawing/2014/main" id="{B34F8CD1-5F85-F06F-D4C9-93811A397EE1}"/>
              </a:ext>
            </a:extLst>
          </p:cNvPr>
          <p:cNvSpPr txBox="1"/>
          <p:nvPr/>
        </p:nvSpPr>
        <p:spPr>
          <a:xfrm>
            <a:off x="3934302" y="4782750"/>
            <a:ext cx="474050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Vehicle needs to consider the feasible path to avoid the obstacle or decided to stop for the pedestrian.</a:t>
            </a:r>
            <a:endParaRPr lang="th-TH" sz="1400" dirty="0">
              <a:latin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Concept</a:t>
            </a:r>
          </a:p>
        </p:txBody>
      </p:sp>
    </p:spTree>
    <p:extLst>
      <p:ext uri="{BB962C8B-B14F-4D97-AF65-F5344CB8AC3E}">
        <p14:creationId xmlns:p14="http://schemas.microsoft.com/office/powerpoint/2010/main" val="2418005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F14516FE-D993-98BF-1A58-77000CFA327C}"/>
              </a:ext>
            </a:extLst>
          </p:cNvPr>
          <p:cNvPicPr>
            <a:picLocks noChangeAspect="1"/>
          </p:cNvPicPr>
          <p:nvPr/>
        </p:nvPicPr>
        <p:blipFill rotWithShape="1">
          <a:blip r:embed="rId6"/>
          <a:srcRect t="14825"/>
          <a:stretch/>
        </p:blipFill>
        <p:spPr>
          <a:xfrm>
            <a:off x="212834" y="1790284"/>
            <a:ext cx="8725366" cy="2523362"/>
          </a:xfrm>
          <a:prstGeom prst="rect">
            <a:avLst/>
          </a:prstGeom>
        </p:spPr>
      </p:pic>
      <p:sp>
        <p:nvSpPr>
          <p:cNvPr id="8" name="TextBox 7">
            <a:extLst>
              <a:ext uri="{FF2B5EF4-FFF2-40B4-BE49-F238E27FC236}">
                <a16:creationId xmlns:a16="http://schemas.microsoft.com/office/drawing/2014/main" id="{1918B316-7CDA-D240-77A0-C9272EE896B7}"/>
              </a:ext>
            </a:extLst>
          </p:cNvPr>
          <p:cNvSpPr txBox="1"/>
          <p:nvPr/>
        </p:nvSpPr>
        <p:spPr>
          <a:xfrm>
            <a:off x="212834" y="1556792"/>
            <a:ext cx="1668534"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Vehicle Actuation</a:t>
            </a:r>
            <a:endParaRPr lang="en-TH" sz="14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49E46B72-4EFC-4CB7-5E29-73E4B651B424}"/>
              </a:ext>
            </a:extLst>
          </p:cNvPr>
          <p:cNvPicPr>
            <a:picLocks noChangeAspect="1"/>
          </p:cNvPicPr>
          <p:nvPr/>
        </p:nvPicPr>
        <p:blipFill rotWithShape="1">
          <a:blip r:embed="rId7"/>
          <a:srcRect l="3681" t="1578" b="-1"/>
          <a:stretch/>
        </p:blipFill>
        <p:spPr>
          <a:xfrm>
            <a:off x="1351415" y="4313646"/>
            <a:ext cx="2788799" cy="1283871"/>
          </a:xfrm>
          <a:prstGeom prst="rect">
            <a:avLst/>
          </a:prstGeom>
        </p:spPr>
      </p:pic>
      <p:pic>
        <p:nvPicPr>
          <p:cNvPr id="10" name="Picture 9">
            <a:extLst>
              <a:ext uri="{FF2B5EF4-FFF2-40B4-BE49-F238E27FC236}">
                <a16:creationId xmlns:a16="http://schemas.microsoft.com/office/drawing/2014/main" id="{F908CB6D-8D9A-3BD1-CA0A-54C8383597A0}"/>
              </a:ext>
            </a:extLst>
          </p:cNvPr>
          <p:cNvPicPr>
            <a:picLocks noChangeAspect="1"/>
          </p:cNvPicPr>
          <p:nvPr/>
        </p:nvPicPr>
        <p:blipFill>
          <a:blip r:embed="rId8"/>
          <a:stretch>
            <a:fillRect/>
          </a:stretch>
        </p:blipFill>
        <p:spPr>
          <a:xfrm>
            <a:off x="5355425" y="4348100"/>
            <a:ext cx="1489697" cy="1148172"/>
          </a:xfrm>
          <a:prstGeom prst="rect">
            <a:avLst/>
          </a:prstGeom>
        </p:spPr>
      </p:pic>
      <p:sp>
        <p:nvSpPr>
          <p:cNvPr id="11" name="TextBox 10">
            <a:extLst>
              <a:ext uri="{FF2B5EF4-FFF2-40B4-BE49-F238E27FC236}">
                <a16:creationId xmlns:a16="http://schemas.microsoft.com/office/drawing/2014/main" id="{9369B1C1-0CA0-59F9-269D-A182F0608C1E}"/>
              </a:ext>
            </a:extLst>
          </p:cNvPr>
          <p:cNvSpPr txBox="1"/>
          <p:nvPr/>
        </p:nvSpPr>
        <p:spPr>
          <a:xfrm>
            <a:off x="5204318" y="5530728"/>
            <a:ext cx="1667444"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Lateral Dynamics</a:t>
            </a:r>
            <a:endParaRPr lang="en-TH" sz="14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349BFF46-001E-82FE-8B93-EC2DCB234527}"/>
              </a:ext>
            </a:extLst>
          </p:cNvPr>
          <p:cNvSpPr txBox="1"/>
          <p:nvPr/>
        </p:nvSpPr>
        <p:spPr>
          <a:xfrm>
            <a:off x="1671405" y="5530728"/>
            <a:ext cx="215155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Longitudinal Dynamics</a:t>
            </a:r>
            <a:endParaRPr lang="en-TH" sz="1400" b="1" dirty="0">
              <a:latin typeface="Arial" panose="020B0604020202020204" pitchFamily="34" charset="0"/>
              <a:cs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Vehicle Dynamics</a:t>
            </a:r>
          </a:p>
        </p:txBody>
      </p:sp>
      <p:sp>
        <p:nvSpPr>
          <p:cNvPr id="2" name="Title 2">
            <a:extLst>
              <a:ext uri="{FF2B5EF4-FFF2-40B4-BE49-F238E27FC236}">
                <a16:creationId xmlns:a16="http://schemas.microsoft.com/office/drawing/2014/main" id="{612E7CE5-8946-1193-8228-B7FFFCC7B8C8}"/>
              </a:ext>
            </a:extLst>
          </p:cNvPr>
          <p:cNvSpPr txBox="1">
            <a:spLocks/>
          </p:cNvSpPr>
          <p:nvPr/>
        </p:nvSpPr>
        <p:spPr>
          <a:xfrm>
            <a:off x="212834" y="117505"/>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a:t>
            </a:r>
            <a:endParaRPr lang="th-TH" i="1" kern="0" dirty="0">
              <a:latin typeface="Arial Black" panose="020B0A04020102020204" pitchFamily="34" charset="0"/>
            </a:endParaRPr>
          </a:p>
          <a:p>
            <a:r>
              <a:rPr lang="en-US" i="1" kern="0" dirty="0">
                <a:latin typeface="Arial Black" panose="020B0A04020102020204" pitchFamily="34" charset="0"/>
              </a:rPr>
              <a:t>Knowledge Overview</a:t>
            </a:r>
          </a:p>
        </p:txBody>
      </p:sp>
    </p:spTree>
    <p:extLst>
      <p:ext uri="{BB962C8B-B14F-4D97-AF65-F5344CB8AC3E}">
        <p14:creationId xmlns:p14="http://schemas.microsoft.com/office/powerpoint/2010/main" val="1737762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EE1954CF-4ACF-0457-6B39-F96392C6793D}"/>
              </a:ext>
            </a:extLst>
          </p:cNvPr>
          <p:cNvPicPr>
            <a:picLocks noChangeAspect="1"/>
          </p:cNvPicPr>
          <p:nvPr/>
        </p:nvPicPr>
        <p:blipFill>
          <a:blip r:embed="rId6"/>
          <a:stretch>
            <a:fillRect/>
          </a:stretch>
        </p:blipFill>
        <p:spPr>
          <a:xfrm>
            <a:off x="320326" y="2000741"/>
            <a:ext cx="4714217" cy="1697795"/>
          </a:xfrm>
          <a:prstGeom prst="rect">
            <a:avLst/>
          </a:prstGeom>
        </p:spPr>
      </p:pic>
      <p:sp>
        <p:nvSpPr>
          <p:cNvPr id="8" name="TextBox 7">
            <a:extLst>
              <a:ext uri="{FF2B5EF4-FFF2-40B4-BE49-F238E27FC236}">
                <a16:creationId xmlns:a16="http://schemas.microsoft.com/office/drawing/2014/main" id="{B2C794C3-43F8-A2E8-67FC-27ADEC2B5564}"/>
              </a:ext>
            </a:extLst>
          </p:cNvPr>
          <p:cNvSpPr txBox="1"/>
          <p:nvPr/>
        </p:nvSpPr>
        <p:spPr>
          <a:xfrm>
            <a:off x="320326" y="1692734"/>
            <a:ext cx="228940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Feedback – Closed Loop</a:t>
            </a:r>
            <a:endParaRPr lang="en-TH" sz="14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CD49E6BF-0F31-63E6-1643-470D8845EF21}"/>
              </a:ext>
            </a:extLst>
          </p:cNvPr>
          <p:cNvPicPr>
            <a:picLocks noChangeAspect="1"/>
          </p:cNvPicPr>
          <p:nvPr/>
        </p:nvPicPr>
        <p:blipFill>
          <a:blip r:embed="rId7"/>
          <a:stretch>
            <a:fillRect/>
          </a:stretch>
        </p:blipFill>
        <p:spPr>
          <a:xfrm>
            <a:off x="725736" y="4354670"/>
            <a:ext cx="3585775" cy="1291807"/>
          </a:xfrm>
          <a:prstGeom prst="rect">
            <a:avLst/>
          </a:prstGeom>
        </p:spPr>
      </p:pic>
      <p:sp>
        <p:nvSpPr>
          <p:cNvPr id="10" name="TextBox 9">
            <a:extLst>
              <a:ext uri="{FF2B5EF4-FFF2-40B4-BE49-F238E27FC236}">
                <a16:creationId xmlns:a16="http://schemas.microsoft.com/office/drawing/2014/main" id="{D3400189-B869-ABE2-90B4-A4A3D98DF926}"/>
              </a:ext>
            </a:extLst>
          </p:cNvPr>
          <p:cNvSpPr txBox="1"/>
          <p:nvPr/>
        </p:nvSpPr>
        <p:spPr>
          <a:xfrm>
            <a:off x="320326" y="4006221"/>
            <a:ext cx="1170513"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PID Control</a:t>
            </a:r>
            <a:endParaRPr lang="en-TH" sz="14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1E41D6D-8CBC-2E49-EC63-1CAF6852B6CD}"/>
              </a:ext>
            </a:extLst>
          </p:cNvPr>
          <p:cNvPicPr>
            <a:picLocks noChangeAspect="1"/>
          </p:cNvPicPr>
          <p:nvPr/>
        </p:nvPicPr>
        <p:blipFill>
          <a:blip r:embed="rId8"/>
          <a:stretch>
            <a:fillRect/>
          </a:stretch>
        </p:blipFill>
        <p:spPr>
          <a:xfrm>
            <a:off x="5624905" y="3965778"/>
            <a:ext cx="3020593" cy="1752529"/>
          </a:xfrm>
          <a:prstGeom prst="rect">
            <a:avLst/>
          </a:prstGeom>
        </p:spPr>
      </p:pic>
      <p:sp>
        <p:nvSpPr>
          <p:cNvPr id="12" name="TextBox 11">
            <a:extLst>
              <a:ext uri="{FF2B5EF4-FFF2-40B4-BE49-F238E27FC236}">
                <a16:creationId xmlns:a16="http://schemas.microsoft.com/office/drawing/2014/main" id="{6D0D7D73-0B10-AA8D-60D2-053C930BFA0D}"/>
              </a:ext>
            </a:extLst>
          </p:cNvPr>
          <p:cNvSpPr txBox="1"/>
          <p:nvPr/>
        </p:nvSpPr>
        <p:spPr>
          <a:xfrm>
            <a:off x="5502253" y="3458675"/>
            <a:ext cx="2292615"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Model Predictive Control</a:t>
            </a:r>
            <a:endParaRPr lang="en-TH" sz="1400" b="1" dirty="0">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2ED44809-CE2F-641A-FC60-C626865D3B88}"/>
              </a:ext>
            </a:extLst>
          </p:cNvPr>
          <p:cNvCxnSpPr>
            <a:cxnSpLocks/>
          </p:cNvCxnSpPr>
          <p:nvPr/>
        </p:nvCxnSpPr>
        <p:spPr>
          <a:xfrm flipH="1">
            <a:off x="2124349" y="3564639"/>
            <a:ext cx="98419" cy="717435"/>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C91C8B-CC4B-4889-9CDF-2DA0A7B0C4BC}"/>
              </a:ext>
            </a:extLst>
          </p:cNvPr>
          <p:cNvCxnSpPr>
            <a:cxnSpLocks/>
          </p:cNvCxnSpPr>
          <p:nvPr/>
        </p:nvCxnSpPr>
        <p:spPr>
          <a:xfrm>
            <a:off x="2582387" y="3564639"/>
            <a:ext cx="2582723" cy="589548"/>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Basic Controller Design</a:t>
            </a:r>
          </a:p>
        </p:txBody>
      </p:sp>
      <p:sp>
        <p:nvSpPr>
          <p:cNvPr id="2" name="Title 2">
            <a:extLst>
              <a:ext uri="{FF2B5EF4-FFF2-40B4-BE49-F238E27FC236}">
                <a16:creationId xmlns:a16="http://schemas.microsoft.com/office/drawing/2014/main" id="{DA5A8CEA-0F2C-E615-8DD7-9C36305C3642}"/>
              </a:ext>
            </a:extLst>
          </p:cNvPr>
          <p:cNvSpPr txBox="1">
            <a:spLocks/>
          </p:cNvSpPr>
          <p:nvPr/>
        </p:nvSpPr>
        <p:spPr>
          <a:xfrm>
            <a:off x="212834" y="117505"/>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a:t>
            </a:r>
            <a:endParaRPr lang="th-TH" i="1" kern="0" dirty="0">
              <a:latin typeface="Arial Black" panose="020B0A04020102020204" pitchFamily="34" charset="0"/>
            </a:endParaRPr>
          </a:p>
          <a:p>
            <a:r>
              <a:rPr lang="en-US" i="1" kern="0" dirty="0">
                <a:latin typeface="Arial Black" panose="020B0A04020102020204" pitchFamily="34" charset="0"/>
              </a:rPr>
              <a:t>Knowledge Overview</a:t>
            </a:r>
          </a:p>
        </p:txBody>
      </p:sp>
    </p:spTree>
    <p:extLst>
      <p:ext uri="{BB962C8B-B14F-4D97-AF65-F5344CB8AC3E}">
        <p14:creationId xmlns:p14="http://schemas.microsoft.com/office/powerpoint/2010/main" val="3446668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19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C5C2F3E1-947D-C7F7-BA5E-34BEA1E70A42}"/>
              </a:ext>
            </a:extLst>
          </p:cNvPr>
          <p:cNvPicPr>
            <a:picLocks noChangeAspect="1"/>
          </p:cNvPicPr>
          <p:nvPr/>
        </p:nvPicPr>
        <p:blipFill>
          <a:blip r:embed="rId6"/>
          <a:stretch>
            <a:fillRect/>
          </a:stretch>
        </p:blipFill>
        <p:spPr>
          <a:xfrm>
            <a:off x="2260603" y="2888055"/>
            <a:ext cx="5067754" cy="2701185"/>
          </a:xfrm>
          <a:prstGeom prst="rect">
            <a:avLst/>
          </a:prstGeom>
        </p:spPr>
      </p:pic>
      <p:pic>
        <p:nvPicPr>
          <p:cNvPr id="8" name="Picture 7">
            <a:extLst>
              <a:ext uri="{FF2B5EF4-FFF2-40B4-BE49-F238E27FC236}">
                <a16:creationId xmlns:a16="http://schemas.microsoft.com/office/drawing/2014/main" id="{8E07D48B-B5D9-84E7-D6D6-A29D960C0C1D}"/>
              </a:ext>
            </a:extLst>
          </p:cNvPr>
          <p:cNvPicPr>
            <a:picLocks noChangeAspect="1"/>
          </p:cNvPicPr>
          <p:nvPr/>
        </p:nvPicPr>
        <p:blipFill>
          <a:blip r:embed="rId7"/>
          <a:stretch>
            <a:fillRect/>
          </a:stretch>
        </p:blipFill>
        <p:spPr>
          <a:xfrm>
            <a:off x="7205368" y="2177908"/>
            <a:ext cx="1488702" cy="1499314"/>
          </a:xfrm>
          <a:prstGeom prst="rect">
            <a:avLst/>
          </a:prstGeom>
        </p:spPr>
      </p:pic>
      <p:pic>
        <p:nvPicPr>
          <p:cNvPr id="9" name="Picture 8">
            <a:extLst>
              <a:ext uri="{FF2B5EF4-FFF2-40B4-BE49-F238E27FC236}">
                <a16:creationId xmlns:a16="http://schemas.microsoft.com/office/drawing/2014/main" id="{64927D11-A55F-8612-6A60-6A114F98B741}"/>
              </a:ext>
            </a:extLst>
          </p:cNvPr>
          <p:cNvPicPr>
            <a:picLocks noChangeAspect="1"/>
          </p:cNvPicPr>
          <p:nvPr/>
        </p:nvPicPr>
        <p:blipFill>
          <a:blip r:embed="rId8"/>
          <a:stretch>
            <a:fillRect/>
          </a:stretch>
        </p:blipFill>
        <p:spPr>
          <a:xfrm>
            <a:off x="327308" y="2199265"/>
            <a:ext cx="2449099" cy="1232302"/>
          </a:xfrm>
          <a:prstGeom prst="rect">
            <a:avLst/>
          </a:prstGeom>
        </p:spPr>
      </p:pic>
      <p:sp>
        <p:nvSpPr>
          <p:cNvPr id="10" name="Arrow: Right 5">
            <a:extLst>
              <a:ext uri="{FF2B5EF4-FFF2-40B4-BE49-F238E27FC236}">
                <a16:creationId xmlns:a16="http://schemas.microsoft.com/office/drawing/2014/main" id="{723C64C4-776D-DB8A-8D6A-A8A3BCF5227D}"/>
              </a:ext>
            </a:extLst>
          </p:cNvPr>
          <p:cNvSpPr/>
          <p:nvPr/>
        </p:nvSpPr>
        <p:spPr>
          <a:xfrm rot="2306168">
            <a:off x="2662528" y="3571768"/>
            <a:ext cx="1472779" cy="291432"/>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1" name="Arrow: Right 6">
            <a:extLst>
              <a:ext uri="{FF2B5EF4-FFF2-40B4-BE49-F238E27FC236}">
                <a16:creationId xmlns:a16="http://schemas.microsoft.com/office/drawing/2014/main" id="{928D747A-6CAC-8168-A559-EF3C7F2DC7A5}"/>
              </a:ext>
            </a:extLst>
          </p:cNvPr>
          <p:cNvSpPr/>
          <p:nvPr/>
        </p:nvSpPr>
        <p:spPr>
          <a:xfrm rot="9001704">
            <a:off x="5514585" y="3760676"/>
            <a:ext cx="1472779" cy="291432"/>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a:extLst>
              <a:ext uri="{FF2B5EF4-FFF2-40B4-BE49-F238E27FC236}">
                <a16:creationId xmlns:a16="http://schemas.microsoft.com/office/drawing/2014/main" id="{25B0113A-DDC2-F022-14A0-D3DBBFE19B2E}"/>
              </a:ext>
            </a:extLst>
          </p:cNvPr>
          <p:cNvSpPr txBox="1"/>
          <p:nvPr/>
        </p:nvSpPr>
        <p:spPr>
          <a:xfrm>
            <a:off x="327308" y="1608841"/>
            <a:ext cx="304762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Sensor Fusion With Kalman Filter</a:t>
            </a:r>
            <a:endParaRPr lang="en-TH" sz="1400" b="1" dirty="0">
              <a:latin typeface="Arial" panose="020B0604020202020204" pitchFamily="34" charset="0"/>
              <a:cs typeface="Arial" panose="020B0604020202020204" pitchFamily="34" charset="0"/>
            </a:endParaRPr>
          </a:p>
        </p:txBody>
      </p:sp>
      <p:sp>
        <p:nvSpPr>
          <p:cNvPr id="14" name="TextBox 13"/>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Ego Location Estimation</a:t>
            </a:r>
          </a:p>
        </p:txBody>
      </p:sp>
      <p:sp>
        <p:nvSpPr>
          <p:cNvPr id="2" name="Title 2">
            <a:extLst>
              <a:ext uri="{FF2B5EF4-FFF2-40B4-BE49-F238E27FC236}">
                <a16:creationId xmlns:a16="http://schemas.microsoft.com/office/drawing/2014/main" id="{C7C55901-4186-F2A5-43B7-13499354056A}"/>
              </a:ext>
            </a:extLst>
          </p:cNvPr>
          <p:cNvSpPr txBox="1">
            <a:spLocks/>
          </p:cNvSpPr>
          <p:nvPr/>
        </p:nvSpPr>
        <p:spPr>
          <a:xfrm>
            <a:off x="212834" y="117505"/>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a:t>
            </a:r>
            <a:endParaRPr lang="th-TH" i="1" kern="0" dirty="0">
              <a:latin typeface="Arial Black" panose="020B0A04020102020204" pitchFamily="34" charset="0"/>
            </a:endParaRPr>
          </a:p>
          <a:p>
            <a:r>
              <a:rPr lang="en-US" i="1" kern="0" dirty="0">
                <a:latin typeface="Arial Black" panose="020B0A04020102020204" pitchFamily="34" charset="0"/>
              </a:rPr>
              <a:t>Knowledge Overview</a:t>
            </a:r>
          </a:p>
        </p:txBody>
      </p:sp>
    </p:spTree>
    <p:extLst>
      <p:ext uri="{BB962C8B-B14F-4D97-AF65-F5344CB8AC3E}">
        <p14:creationId xmlns:p14="http://schemas.microsoft.com/office/powerpoint/2010/main" val="3274561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
          <p:cNvSpPr txBox="1">
            <a:spLocks/>
          </p:cNvSpPr>
          <p:nvPr/>
        </p:nvSpPr>
        <p:spPr>
          <a:xfrm>
            <a:off x="212834" y="189513"/>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Agenda</a:t>
            </a:r>
          </a:p>
        </p:txBody>
      </p:sp>
      <p:sp>
        <p:nvSpPr>
          <p:cNvPr id="5" name="TextBox 4"/>
          <p:cNvSpPr txBox="1"/>
          <p:nvPr/>
        </p:nvSpPr>
        <p:spPr>
          <a:xfrm>
            <a:off x="179512" y="966207"/>
            <a:ext cx="8607637" cy="4801314"/>
          </a:xfrm>
          <a:prstGeom prst="rect">
            <a:avLst/>
          </a:prstGeom>
          <a:noFill/>
        </p:spPr>
        <p:txBody>
          <a:bodyPr wrap="square" rtlCol="0">
            <a:spAutoFit/>
          </a:bodyPr>
          <a:lstStyle/>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Background &amp; Purpose</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Digital Twins</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What are Digital Twins?</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Benefit</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Fundamental Technologies</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CARLA</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What is CARLA?</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How does CARLA Work?</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CARLA Components</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Autonomous Driving</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What is Autonomous Driving?</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Autonomous Driving Example</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Autonomous Driving Knowledge Overview</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Autonomous Driving Sensors</a:t>
            </a:r>
          </a:p>
          <a:p>
            <a:pPr marL="742950" lvl="1" indent="-285750" algn="thaiDist">
              <a:buFont typeface="Wingdings" panose="05000000000000000000" pitchFamily="2" charset="2"/>
              <a:buChar char="§"/>
            </a:pPr>
            <a:r>
              <a:rPr lang="en-US" dirty="0">
                <a:latin typeface="Arial" panose="020B0604020202020204" pitchFamily="34" charset="0"/>
                <a:cs typeface="Arial" panose="020B0604020202020204" pitchFamily="34" charset="0"/>
              </a:rPr>
              <a:t>Sensors for Contest</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Demo</a:t>
            </a:r>
          </a:p>
          <a:p>
            <a:pPr marL="285750" indent="-285750" algn="thaiDist">
              <a:buFont typeface="Wingdings" panose="05000000000000000000" pitchFamily="2" charset="2"/>
              <a:buChar char="q"/>
            </a:pPr>
            <a:r>
              <a:rPr lang="en-US" dirty="0">
                <a:latin typeface="Arial" panose="020B0604020202020204" pitchFamily="34" charset="0"/>
                <a:cs typeface="Arial" panose="020B0604020202020204" pitchFamily="34" charset="0"/>
              </a:rPr>
              <a:t>Appendix</a:t>
            </a:r>
            <a:endParaRPr lang="en-US" dirty="0">
              <a:solidFill>
                <a:srgbClr val="FF0000"/>
              </a:solidFill>
              <a:latin typeface="Arial" panose="020B0604020202020204" pitchFamily="34" charset="0"/>
              <a:cs typeface="Arial" panose="020B0604020202020204" pitchFamily="34" charset="0"/>
            </a:endParaRPr>
          </a:p>
        </p:txBody>
      </p:sp>
      <p:sp>
        <p:nvSpPr>
          <p:cNvPr id="9"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9"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37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92D88C1A-303B-FB63-879D-23B0118EA5B4}"/>
              </a:ext>
            </a:extLst>
          </p:cNvPr>
          <p:cNvPicPr>
            <a:picLocks noChangeAspect="1"/>
          </p:cNvPicPr>
          <p:nvPr/>
        </p:nvPicPr>
        <p:blipFill rotWithShape="1">
          <a:blip r:embed="rId6"/>
          <a:srcRect l="49928"/>
          <a:stretch/>
        </p:blipFill>
        <p:spPr>
          <a:xfrm>
            <a:off x="2921310" y="1739141"/>
            <a:ext cx="1853546" cy="1544977"/>
          </a:xfrm>
          <a:prstGeom prst="rect">
            <a:avLst/>
          </a:prstGeom>
        </p:spPr>
      </p:pic>
      <p:sp>
        <p:nvSpPr>
          <p:cNvPr id="8" name="Rectangle 7">
            <a:extLst>
              <a:ext uri="{FF2B5EF4-FFF2-40B4-BE49-F238E27FC236}">
                <a16:creationId xmlns:a16="http://schemas.microsoft.com/office/drawing/2014/main" id="{C9B60085-4B81-70D0-2E61-40ADC6CAC22D}"/>
              </a:ext>
            </a:extLst>
          </p:cNvPr>
          <p:cNvSpPr/>
          <p:nvPr/>
        </p:nvSpPr>
        <p:spPr>
          <a:xfrm>
            <a:off x="3750920" y="2371707"/>
            <a:ext cx="276538" cy="2925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9" name="Picture 8">
            <a:extLst>
              <a:ext uri="{FF2B5EF4-FFF2-40B4-BE49-F238E27FC236}">
                <a16:creationId xmlns:a16="http://schemas.microsoft.com/office/drawing/2014/main" id="{00B8FB71-5A6F-24C6-F83D-4F87C90546C1}"/>
              </a:ext>
            </a:extLst>
          </p:cNvPr>
          <p:cNvPicPr>
            <a:picLocks noChangeAspect="1"/>
          </p:cNvPicPr>
          <p:nvPr/>
        </p:nvPicPr>
        <p:blipFill rotWithShape="1">
          <a:blip r:embed="rId6"/>
          <a:srcRect l="49928"/>
          <a:stretch/>
        </p:blipFill>
        <p:spPr>
          <a:xfrm>
            <a:off x="238152" y="1739141"/>
            <a:ext cx="1853546" cy="1544977"/>
          </a:xfrm>
          <a:prstGeom prst="rect">
            <a:avLst/>
          </a:prstGeom>
        </p:spPr>
      </p:pic>
      <p:sp>
        <p:nvSpPr>
          <p:cNvPr id="10" name="TextBox 9">
            <a:extLst>
              <a:ext uri="{FF2B5EF4-FFF2-40B4-BE49-F238E27FC236}">
                <a16:creationId xmlns:a16="http://schemas.microsoft.com/office/drawing/2014/main" id="{036CA460-24B6-AA47-6B64-2CEBF0CD9ED1}"/>
              </a:ext>
            </a:extLst>
          </p:cNvPr>
          <p:cNvSpPr txBox="1"/>
          <p:nvPr/>
        </p:nvSpPr>
        <p:spPr>
          <a:xfrm>
            <a:off x="238152" y="3544983"/>
            <a:ext cx="580453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Density-Based Spatial Clustering of Applications with Noise (DBSCAN)</a:t>
            </a:r>
            <a:endParaRPr lang="th-TH" sz="1400" dirty="0">
              <a:latin typeface="Arial" panose="020B0604020202020204" pitchFamily="34" charset="0"/>
            </a:endParaRPr>
          </a:p>
        </p:txBody>
      </p:sp>
      <p:sp>
        <p:nvSpPr>
          <p:cNvPr id="11" name="TextBox 10">
            <a:extLst>
              <a:ext uri="{FF2B5EF4-FFF2-40B4-BE49-F238E27FC236}">
                <a16:creationId xmlns:a16="http://schemas.microsoft.com/office/drawing/2014/main" id="{369A6062-5199-7009-99FF-74EEDAD67507}"/>
              </a:ext>
            </a:extLst>
          </p:cNvPr>
          <p:cNvSpPr txBox="1"/>
          <p:nvPr/>
        </p:nvSpPr>
        <p:spPr>
          <a:xfrm>
            <a:off x="1979712" y="2179477"/>
            <a:ext cx="1119217"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Clustering </a:t>
            </a:r>
            <a:endParaRPr lang="th-TH" sz="1400" b="1" dirty="0">
              <a:latin typeface="Arial" panose="020B0604020202020204" pitchFamily="34" charset="0"/>
            </a:endParaRPr>
          </a:p>
        </p:txBody>
      </p:sp>
      <p:cxnSp>
        <p:nvCxnSpPr>
          <p:cNvPr id="12" name="Straight Arrow Connector 11">
            <a:extLst>
              <a:ext uri="{FF2B5EF4-FFF2-40B4-BE49-F238E27FC236}">
                <a16:creationId xmlns:a16="http://schemas.microsoft.com/office/drawing/2014/main" id="{023C5A30-9E5E-A193-E9A8-02C4997ABD73}"/>
              </a:ext>
            </a:extLst>
          </p:cNvPr>
          <p:cNvCxnSpPr>
            <a:cxnSpLocks/>
          </p:cNvCxnSpPr>
          <p:nvPr/>
        </p:nvCxnSpPr>
        <p:spPr>
          <a:xfrm>
            <a:off x="2125634" y="2511629"/>
            <a:ext cx="761741" cy="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C4F588AF-0B81-8A05-F339-7B4BC6C41DD4}"/>
              </a:ext>
            </a:extLst>
          </p:cNvPr>
          <p:cNvPicPr>
            <a:picLocks noChangeAspect="1"/>
          </p:cNvPicPr>
          <p:nvPr/>
        </p:nvPicPr>
        <p:blipFill>
          <a:blip r:embed="rId7"/>
          <a:stretch>
            <a:fillRect/>
          </a:stretch>
        </p:blipFill>
        <p:spPr>
          <a:xfrm>
            <a:off x="651152" y="3905517"/>
            <a:ext cx="3834151" cy="2083275"/>
          </a:xfrm>
          <a:prstGeom prst="rect">
            <a:avLst/>
          </a:prstGeom>
        </p:spPr>
      </p:pic>
      <p:pic>
        <p:nvPicPr>
          <p:cNvPr id="14" name="Picture 13">
            <a:extLst>
              <a:ext uri="{FF2B5EF4-FFF2-40B4-BE49-F238E27FC236}">
                <a16:creationId xmlns:a16="http://schemas.microsoft.com/office/drawing/2014/main" id="{C8252F67-8327-2381-1188-3093CB9CC611}"/>
              </a:ext>
            </a:extLst>
          </p:cNvPr>
          <p:cNvPicPr>
            <a:picLocks noChangeAspect="1"/>
          </p:cNvPicPr>
          <p:nvPr/>
        </p:nvPicPr>
        <p:blipFill>
          <a:blip r:embed="rId8"/>
          <a:stretch>
            <a:fillRect/>
          </a:stretch>
        </p:blipFill>
        <p:spPr>
          <a:xfrm>
            <a:off x="5446113" y="1628800"/>
            <a:ext cx="3336727" cy="1407838"/>
          </a:xfrm>
          <a:prstGeom prst="rect">
            <a:avLst/>
          </a:prstGeom>
        </p:spPr>
      </p:pic>
      <p:sp>
        <p:nvSpPr>
          <p:cNvPr id="15" name="TextBox 14">
            <a:extLst>
              <a:ext uri="{FF2B5EF4-FFF2-40B4-BE49-F238E27FC236}">
                <a16:creationId xmlns:a16="http://schemas.microsoft.com/office/drawing/2014/main" id="{1068F736-D917-B4B5-2F98-2DDC78D60721}"/>
              </a:ext>
            </a:extLst>
          </p:cNvPr>
          <p:cNvSpPr txBox="1"/>
          <p:nvPr/>
        </p:nvSpPr>
        <p:spPr>
          <a:xfrm>
            <a:off x="6177575" y="2973173"/>
            <a:ext cx="242245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Radar inverse sensor model</a:t>
            </a:r>
            <a:endParaRPr lang="th-TH" sz="1400" dirty="0">
              <a:latin typeface="Arial" panose="020B0604020202020204" pitchFamily="34" charset="0"/>
            </a:endParaRPr>
          </a:p>
        </p:txBody>
      </p:sp>
      <p:cxnSp>
        <p:nvCxnSpPr>
          <p:cNvPr id="16" name="Straight Arrow Connector 15">
            <a:extLst>
              <a:ext uri="{FF2B5EF4-FFF2-40B4-BE49-F238E27FC236}">
                <a16:creationId xmlns:a16="http://schemas.microsoft.com/office/drawing/2014/main" id="{8132A2DD-D16E-67EA-112F-7FBADD96388D}"/>
              </a:ext>
            </a:extLst>
          </p:cNvPr>
          <p:cNvCxnSpPr>
            <a:cxnSpLocks/>
          </p:cNvCxnSpPr>
          <p:nvPr/>
        </p:nvCxnSpPr>
        <p:spPr>
          <a:xfrm>
            <a:off x="4154516" y="2750153"/>
            <a:ext cx="2402758" cy="1467852"/>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FC8B46E-1A9C-5427-41A3-E0229DD5118F}"/>
              </a:ext>
            </a:extLst>
          </p:cNvPr>
          <p:cNvCxnSpPr>
            <a:cxnSpLocks/>
          </p:cNvCxnSpPr>
          <p:nvPr/>
        </p:nvCxnSpPr>
        <p:spPr>
          <a:xfrm>
            <a:off x="6680720" y="3284117"/>
            <a:ext cx="0" cy="933887"/>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B202B3A-CAB9-D551-60BB-46E90202D5BF}"/>
              </a:ext>
            </a:extLst>
          </p:cNvPr>
          <p:cNvSpPr txBox="1"/>
          <p:nvPr/>
        </p:nvSpPr>
        <p:spPr>
          <a:xfrm>
            <a:off x="6693615" y="3743419"/>
            <a:ext cx="1377300" cy="307777"/>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Sensor fusion</a:t>
            </a:r>
            <a:endParaRPr lang="th-TH" sz="1400" b="1" dirty="0">
              <a:latin typeface="Arial" panose="020B0604020202020204" pitchFamily="34" charset="0"/>
            </a:endParaRPr>
          </a:p>
        </p:txBody>
      </p:sp>
      <p:pic>
        <p:nvPicPr>
          <p:cNvPr id="19" name="Picture 18">
            <a:extLst>
              <a:ext uri="{FF2B5EF4-FFF2-40B4-BE49-F238E27FC236}">
                <a16:creationId xmlns:a16="http://schemas.microsoft.com/office/drawing/2014/main" id="{D65BD981-2F90-1047-25C4-2E1D3D0AE34F}"/>
              </a:ext>
            </a:extLst>
          </p:cNvPr>
          <p:cNvPicPr>
            <a:picLocks noChangeAspect="1"/>
          </p:cNvPicPr>
          <p:nvPr/>
        </p:nvPicPr>
        <p:blipFill>
          <a:blip r:embed="rId9"/>
          <a:stretch>
            <a:fillRect/>
          </a:stretch>
        </p:blipFill>
        <p:spPr>
          <a:xfrm>
            <a:off x="6177575" y="4317747"/>
            <a:ext cx="1439194" cy="1308094"/>
          </a:xfrm>
          <a:prstGeom prst="rect">
            <a:avLst/>
          </a:prstGeom>
        </p:spPr>
      </p:pic>
      <p:sp>
        <p:nvSpPr>
          <p:cNvPr id="21" name="TextBox 20"/>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Sensor Data Processing</a:t>
            </a:r>
          </a:p>
        </p:txBody>
      </p:sp>
      <p:sp>
        <p:nvSpPr>
          <p:cNvPr id="2" name="Title 2">
            <a:extLst>
              <a:ext uri="{FF2B5EF4-FFF2-40B4-BE49-F238E27FC236}">
                <a16:creationId xmlns:a16="http://schemas.microsoft.com/office/drawing/2014/main" id="{23AB36D5-29EC-8BCB-A909-3E6E788225F8}"/>
              </a:ext>
            </a:extLst>
          </p:cNvPr>
          <p:cNvSpPr txBox="1">
            <a:spLocks/>
          </p:cNvSpPr>
          <p:nvPr/>
        </p:nvSpPr>
        <p:spPr>
          <a:xfrm>
            <a:off x="212834" y="117505"/>
            <a:ext cx="8725366" cy="575191"/>
          </a:xfrm>
          <a:prstGeom prst="rect">
            <a:avLst/>
          </a:prstGeom>
        </p:spPr>
        <p:txBody>
          <a:bodyPr anchor="ct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a:t>
            </a:r>
            <a:endParaRPr lang="th-TH" i="1" kern="0" dirty="0">
              <a:latin typeface="Arial Black" panose="020B0A04020102020204" pitchFamily="34" charset="0"/>
            </a:endParaRPr>
          </a:p>
          <a:p>
            <a:r>
              <a:rPr lang="en-US" i="1" kern="0" dirty="0">
                <a:latin typeface="Arial Black" panose="020B0A04020102020204" pitchFamily="34" charset="0"/>
              </a:rPr>
              <a:t>Knowledge Overview</a:t>
            </a:r>
          </a:p>
        </p:txBody>
      </p:sp>
    </p:spTree>
    <p:extLst>
      <p:ext uri="{BB962C8B-B14F-4D97-AF65-F5344CB8AC3E}">
        <p14:creationId xmlns:p14="http://schemas.microsoft.com/office/powerpoint/2010/main" val="2555179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Autonomous Driving Sensors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 name="TextBox 10"/>
          <p:cNvSpPr txBox="1"/>
          <p:nvPr/>
        </p:nvSpPr>
        <p:spPr>
          <a:xfrm>
            <a:off x="541239" y="980728"/>
            <a:ext cx="8031573" cy="1169551"/>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Camera: provides realistic images that automatically detect objects, classify them.</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Radar: to determine distance between object and sensor.</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Lidar: more accuracy than radar and possible to build exact 3D models of objects surrounding vehicle.</a:t>
            </a:r>
          </a:p>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GNSS (GPS): used for navigation and positioning measurements.</a:t>
            </a:r>
          </a:p>
        </p:txBody>
      </p:sp>
      <p:pic>
        <p:nvPicPr>
          <p:cNvPr id="2" name="Picture 1"/>
          <p:cNvPicPr>
            <a:picLocks noChangeAspect="1"/>
          </p:cNvPicPr>
          <p:nvPr/>
        </p:nvPicPr>
        <p:blipFill>
          <a:blip r:embed="rId6"/>
          <a:stretch>
            <a:fillRect/>
          </a:stretch>
        </p:blipFill>
        <p:spPr>
          <a:xfrm>
            <a:off x="1853755" y="2746151"/>
            <a:ext cx="5443523" cy="2939767"/>
          </a:xfrm>
          <a:prstGeom prst="rect">
            <a:avLst/>
          </a:prstGeom>
        </p:spPr>
      </p:pic>
    </p:spTree>
    <p:extLst>
      <p:ext uri="{BB962C8B-B14F-4D97-AF65-F5344CB8AC3E}">
        <p14:creationId xmlns:p14="http://schemas.microsoft.com/office/powerpoint/2010/main" val="2184610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0" descr="Understanding Different Satellite Systems">
            <a:extLst>
              <a:ext uri="{FF2B5EF4-FFF2-40B4-BE49-F238E27FC236}">
                <a16:creationId xmlns:a16="http://schemas.microsoft.com/office/drawing/2014/main" id="{CDE34D67-A544-ADA5-BE3D-04807FB35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217591"/>
            <a:ext cx="2841700" cy="2019721"/>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2" descr="Engineering Degree Project Semantic segmentation with Carla simulator">
            <a:extLst>
              <a:ext uri="{FF2B5EF4-FFF2-40B4-BE49-F238E27FC236}">
                <a16:creationId xmlns:a16="http://schemas.microsoft.com/office/drawing/2014/main" id="{C82A5EF9-3E7E-7CE3-14F1-E52E01903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834" y="1754385"/>
            <a:ext cx="3160126" cy="11468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BFC3D5A-AD3E-1FAD-B09A-C84007DA9C15}"/>
              </a:ext>
            </a:extLst>
          </p:cNvPr>
          <p:cNvSpPr txBox="1"/>
          <p:nvPr/>
        </p:nvSpPr>
        <p:spPr>
          <a:xfrm>
            <a:off x="1087005" y="1267210"/>
            <a:ext cx="843501"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Camera</a:t>
            </a:r>
          </a:p>
        </p:txBody>
      </p:sp>
      <p:pic>
        <p:nvPicPr>
          <p:cNvPr id="11" name="Picture 4" descr="ASRL // Motion-Distorted Lidar">
            <a:extLst>
              <a:ext uri="{FF2B5EF4-FFF2-40B4-BE49-F238E27FC236}">
                <a16:creationId xmlns:a16="http://schemas.microsoft.com/office/drawing/2014/main" id="{BEA9795A-EAE8-0786-7DB1-455CBF677CD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3151" b="27152"/>
          <a:stretch/>
        </p:blipFill>
        <p:spPr bwMode="auto">
          <a:xfrm>
            <a:off x="3466471" y="1754385"/>
            <a:ext cx="2550195" cy="126865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AE8ACAB-1212-8C6A-8BFF-6CD3AA6ED6F3}"/>
              </a:ext>
            </a:extLst>
          </p:cNvPr>
          <p:cNvSpPr txBox="1"/>
          <p:nvPr/>
        </p:nvSpPr>
        <p:spPr>
          <a:xfrm>
            <a:off x="4375121" y="1267210"/>
            <a:ext cx="732893"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LIDAR</a:t>
            </a:r>
          </a:p>
        </p:txBody>
      </p:sp>
      <p:pic>
        <p:nvPicPr>
          <p:cNvPr id="14" name="Picture 6" descr="Sensors reference - CARLA Simulator">
            <a:extLst>
              <a:ext uri="{FF2B5EF4-FFF2-40B4-BE49-F238E27FC236}">
                <a16:creationId xmlns:a16="http://schemas.microsoft.com/office/drawing/2014/main" id="{9820F7BB-AFD7-CCC9-BE10-6558662521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30097" y="1754385"/>
            <a:ext cx="2431759" cy="15873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0965C49-DFB0-6C7B-AE93-CCCC62A2ED6B}"/>
              </a:ext>
            </a:extLst>
          </p:cNvPr>
          <p:cNvSpPr txBox="1"/>
          <p:nvPr/>
        </p:nvSpPr>
        <p:spPr>
          <a:xfrm>
            <a:off x="7014094" y="1267210"/>
            <a:ext cx="833883"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RADAR</a:t>
            </a:r>
          </a:p>
        </p:txBody>
      </p:sp>
      <p:pic>
        <p:nvPicPr>
          <p:cNvPr id="16" name="Picture 8" descr="HOW DO DRONES WORK? PART 9 - IMU (Inertial Measurement Unit)">
            <a:extLst>
              <a:ext uri="{FF2B5EF4-FFF2-40B4-BE49-F238E27FC236}">
                <a16:creationId xmlns:a16="http://schemas.microsoft.com/office/drawing/2014/main" id="{98571393-B96C-FFBB-8E92-D5CE63C0D7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6389" y="4135705"/>
            <a:ext cx="1425266" cy="140882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5EFE3B6-60C1-65B1-F6C6-4EC65F5A5B55}"/>
              </a:ext>
            </a:extLst>
          </p:cNvPr>
          <p:cNvSpPr txBox="1"/>
          <p:nvPr/>
        </p:nvSpPr>
        <p:spPr>
          <a:xfrm>
            <a:off x="395536" y="3674053"/>
            <a:ext cx="2372765"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Inertial Measurement Unit</a:t>
            </a:r>
          </a:p>
        </p:txBody>
      </p:sp>
      <p:sp>
        <p:nvSpPr>
          <p:cNvPr id="19" name="TextBox 18">
            <a:extLst>
              <a:ext uri="{FF2B5EF4-FFF2-40B4-BE49-F238E27FC236}">
                <a16:creationId xmlns:a16="http://schemas.microsoft.com/office/drawing/2014/main" id="{BF3E4D62-3AA5-0694-E86C-BD31C095AD65}"/>
              </a:ext>
            </a:extLst>
          </p:cNvPr>
          <p:cNvSpPr txBox="1"/>
          <p:nvPr/>
        </p:nvSpPr>
        <p:spPr>
          <a:xfrm>
            <a:off x="3288523" y="3615172"/>
            <a:ext cx="1664238" cy="307777"/>
          </a:xfrm>
          <a:prstGeom prst="rect">
            <a:avLst/>
          </a:prstGeom>
          <a:noFill/>
        </p:spPr>
        <p:txBody>
          <a:bodyPr wrap="none" rtlCol="0">
            <a:spAutoFit/>
          </a:bodyPr>
          <a:lstStyle/>
          <a:p>
            <a:r>
              <a:rPr lang="en-TH" sz="1400" b="1" dirty="0">
                <a:latin typeface="Arial" panose="020B0604020202020204" pitchFamily="34" charset="0"/>
                <a:cs typeface="Arial" panose="020B0604020202020204" pitchFamily="34" charset="0"/>
              </a:rPr>
              <a:t>Sattellite location</a:t>
            </a:r>
          </a:p>
        </p:txBody>
      </p:sp>
      <p:sp>
        <p:nvSpPr>
          <p:cNvPr id="22" name="TextBox 21">
            <a:extLst>
              <a:ext uri="{FF2B5EF4-FFF2-40B4-BE49-F238E27FC236}">
                <a16:creationId xmlns:a16="http://schemas.microsoft.com/office/drawing/2014/main" id="{F686D65F-4DD1-76E9-8BE7-98F605AD37F4}"/>
              </a:ext>
            </a:extLst>
          </p:cNvPr>
          <p:cNvSpPr txBox="1"/>
          <p:nvPr/>
        </p:nvSpPr>
        <p:spPr>
          <a:xfrm>
            <a:off x="5652121" y="5544526"/>
            <a:ext cx="3503018" cy="523220"/>
          </a:xfrm>
          <a:prstGeom prst="rect">
            <a:avLst/>
          </a:prstGeom>
          <a:noFill/>
        </p:spPr>
        <p:txBody>
          <a:bodyPr wrap="square">
            <a:spAutoFit/>
          </a:bodyPr>
          <a:lstStyle/>
          <a:p>
            <a:pPr algn="ctr"/>
            <a:r>
              <a:rPr lang="en-US" sz="1400" b="1" dirty="0">
                <a:latin typeface="Arial" panose="020B0604020202020204" pitchFamily="34" charset="0"/>
                <a:cs typeface="Arial" panose="020B0604020202020204" pitchFamily="34" charset="0"/>
              </a:rPr>
              <a:t>Other sensors:</a:t>
            </a:r>
            <a:r>
              <a:rPr lang="en-US" sz="1400" dirty="0">
                <a:latin typeface="Arial" panose="020B0604020202020204" pitchFamily="34" charset="0"/>
                <a:cs typeface="Arial" panose="020B0604020202020204" pitchFamily="34" charset="0"/>
              </a:rPr>
              <a:t> </a:t>
            </a:r>
            <a:r>
              <a:rPr lang="th-TH" sz="1400" dirty="0">
                <a:latin typeface="Arial" panose="020B0604020202020204" pitchFamily="34" charset="0"/>
              </a:rPr>
              <a:t>carla.readthedocs.io/en/latest/ref_sensors</a:t>
            </a:r>
          </a:p>
        </p:txBody>
      </p:sp>
      <p:pic>
        <p:nvPicPr>
          <p:cNvPr id="23" name="Picture 22">
            <a:extLst>
              <a:ext uri="{FF2B5EF4-FFF2-40B4-BE49-F238E27FC236}">
                <a16:creationId xmlns:a16="http://schemas.microsoft.com/office/drawing/2014/main" id="{3F9F0861-9B30-DA35-59F1-DD24773B5FA4}"/>
              </a:ext>
            </a:extLst>
          </p:cNvPr>
          <p:cNvPicPr>
            <a:picLocks noChangeAspect="1"/>
          </p:cNvPicPr>
          <p:nvPr/>
        </p:nvPicPr>
        <p:blipFill>
          <a:blip r:embed="rId11"/>
          <a:stretch>
            <a:fillRect/>
          </a:stretch>
        </p:blipFill>
        <p:spPr>
          <a:xfrm>
            <a:off x="6505326" y="4217591"/>
            <a:ext cx="1514591" cy="1135943"/>
          </a:xfrm>
          <a:prstGeom prst="rect">
            <a:avLst/>
          </a:prstGeom>
        </p:spPr>
      </p:pic>
    </p:spTree>
    <p:extLst>
      <p:ext uri="{BB962C8B-B14F-4D97-AF65-F5344CB8AC3E}">
        <p14:creationId xmlns:p14="http://schemas.microsoft.com/office/powerpoint/2010/main" val="2452984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0" name="Picture 2">
            <a:extLst>
              <a:ext uri="{FF2B5EF4-FFF2-40B4-BE49-F238E27FC236}">
                <a16:creationId xmlns:a16="http://schemas.microsoft.com/office/drawing/2014/main" id="{FE28FC7D-C009-EBA9-ACC7-1F1F054DA9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346" y="1628800"/>
            <a:ext cx="3103526" cy="18085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Ricoh, Denso Develop World's Smallest ADAS Stereo Camera - Japan Automotive  Daily">
            <a:extLst>
              <a:ext uri="{FF2B5EF4-FFF2-40B4-BE49-F238E27FC236}">
                <a16:creationId xmlns:a16="http://schemas.microsoft.com/office/drawing/2014/main" id="{3FB6BE3C-3DAA-13B2-8629-668396E818C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5171" t="8449" r="13833" b="8255"/>
          <a:stretch/>
        </p:blipFill>
        <p:spPr bwMode="auto">
          <a:xfrm>
            <a:off x="276274" y="3965009"/>
            <a:ext cx="3143598" cy="184409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Vehicle Owners Beware | Radar, Vision Systems Need Calibration | WardsAuto">
            <a:extLst>
              <a:ext uri="{FF2B5EF4-FFF2-40B4-BE49-F238E27FC236}">
                <a16:creationId xmlns:a16="http://schemas.microsoft.com/office/drawing/2014/main" id="{796F8E8C-BA04-6A22-B4F1-78F517F5AB2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2391"/>
          <a:stretch/>
        </p:blipFill>
        <p:spPr bwMode="auto">
          <a:xfrm>
            <a:off x="3721432" y="2129713"/>
            <a:ext cx="5216768" cy="349222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8A62220-6326-D142-C868-7ADCC252B43B}"/>
              </a:ext>
            </a:extLst>
          </p:cNvPr>
          <p:cNvSpPr txBox="1"/>
          <p:nvPr/>
        </p:nvSpPr>
        <p:spPr>
          <a:xfrm>
            <a:off x="331306" y="3116702"/>
            <a:ext cx="3088565" cy="411164"/>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Monocular Camera</a:t>
            </a:r>
            <a:endParaRPr lang="th-TH" sz="2000" b="1" dirty="0">
              <a:effectLst>
                <a:glow rad="101600">
                  <a:schemeClr val="bg1">
                    <a:lumMod val="95000"/>
                    <a:alpha val="60000"/>
                  </a:schemeClr>
                </a:glow>
              </a:effectLst>
              <a:latin typeface="Arial" panose="020B0604020202020204" pitchFamily="34" charset="0"/>
            </a:endParaRPr>
          </a:p>
        </p:txBody>
      </p:sp>
      <p:sp>
        <p:nvSpPr>
          <p:cNvPr id="26" name="TextBox 25">
            <a:extLst>
              <a:ext uri="{FF2B5EF4-FFF2-40B4-BE49-F238E27FC236}">
                <a16:creationId xmlns:a16="http://schemas.microsoft.com/office/drawing/2014/main" id="{993A6AD5-06F6-3F42-F175-266905A01084}"/>
              </a:ext>
            </a:extLst>
          </p:cNvPr>
          <p:cNvSpPr txBox="1"/>
          <p:nvPr/>
        </p:nvSpPr>
        <p:spPr>
          <a:xfrm>
            <a:off x="212834" y="5721002"/>
            <a:ext cx="3207037" cy="400110"/>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Stereo Camera</a:t>
            </a:r>
            <a:endParaRPr lang="th-TH" sz="2000" b="1" dirty="0">
              <a:effectLst>
                <a:glow rad="101600">
                  <a:schemeClr val="bg1">
                    <a:lumMod val="95000"/>
                    <a:alpha val="60000"/>
                  </a:schemeClr>
                </a:glow>
              </a:effectLst>
              <a:latin typeface="Arial" panose="020B0604020202020204" pitchFamily="34" charset="0"/>
            </a:endParaRPr>
          </a:p>
        </p:txBody>
      </p:sp>
      <p:sp>
        <p:nvSpPr>
          <p:cNvPr id="27" name="Oval 26">
            <a:extLst>
              <a:ext uri="{FF2B5EF4-FFF2-40B4-BE49-F238E27FC236}">
                <a16:creationId xmlns:a16="http://schemas.microsoft.com/office/drawing/2014/main" id="{710254CA-110E-3517-1442-2C1E691E0201}"/>
              </a:ext>
            </a:extLst>
          </p:cNvPr>
          <p:cNvSpPr/>
          <p:nvPr/>
        </p:nvSpPr>
        <p:spPr>
          <a:xfrm>
            <a:off x="4355976" y="3231643"/>
            <a:ext cx="639193" cy="470517"/>
          </a:xfrm>
          <a:prstGeom prst="ellipse">
            <a:avLst/>
          </a:prstGeom>
          <a:noFill/>
          <a:ln w="38100">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cxnSp>
        <p:nvCxnSpPr>
          <p:cNvPr id="29" name="Straight Arrow Connector 28">
            <a:extLst>
              <a:ext uri="{FF2B5EF4-FFF2-40B4-BE49-F238E27FC236}">
                <a16:creationId xmlns:a16="http://schemas.microsoft.com/office/drawing/2014/main" id="{630B6375-CC18-32D2-5185-4E39C3F40946}"/>
              </a:ext>
            </a:extLst>
          </p:cNvPr>
          <p:cNvCxnSpPr>
            <a:cxnSpLocks/>
          </p:cNvCxnSpPr>
          <p:nvPr/>
        </p:nvCxnSpPr>
        <p:spPr>
          <a:xfrm flipH="1" flipV="1">
            <a:off x="3136479" y="2906262"/>
            <a:ext cx="1219497" cy="325381"/>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6AF8D2-703A-7363-3C81-097F01F8146B}"/>
              </a:ext>
            </a:extLst>
          </p:cNvPr>
          <p:cNvCxnSpPr>
            <a:cxnSpLocks/>
          </p:cNvCxnSpPr>
          <p:nvPr/>
        </p:nvCxnSpPr>
        <p:spPr>
          <a:xfrm flipH="1">
            <a:off x="3093753" y="3702160"/>
            <a:ext cx="1262223" cy="1132327"/>
          </a:xfrm>
          <a:prstGeom prst="straightConnector1">
            <a:avLst/>
          </a:prstGeom>
          <a:ln w="28575">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F8F2F7-9775-6F11-01ED-2A46C6257FAB}"/>
              </a:ext>
            </a:extLst>
          </p:cNvPr>
          <p:cNvSpPr txBox="1"/>
          <p:nvPr/>
        </p:nvSpPr>
        <p:spPr>
          <a:xfrm>
            <a:off x="3721432" y="5257033"/>
            <a:ext cx="5216768" cy="400110"/>
          </a:xfrm>
          <a:prstGeom prst="rect">
            <a:avLst/>
          </a:prstGeom>
          <a:solidFill>
            <a:srgbClr val="F8F8F8">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Camera Calibration Process</a:t>
            </a:r>
            <a:endParaRPr lang="th-TH" sz="2000" b="1" dirty="0">
              <a:effectLst>
                <a:glow rad="101600">
                  <a:schemeClr val="bg1">
                    <a:lumMod val="95000"/>
                    <a:alpha val="60000"/>
                  </a:schemeClr>
                </a:glow>
              </a:effectLst>
              <a:latin typeface="Arial" panose="020B0604020202020204" pitchFamily="34" charset="0"/>
            </a:endParaRPr>
          </a:p>
        </p:txBody>
      </p:sp>
      <p:sp>
        <p:nvSpPr>
          <p:cNvPr id="38" name="TextBox 37"/>
          <p:cNvSpPr txBox="1"/>
          <p:nvPr/>
        </p:nvSpPr>
        <p:spPr>
          <a:xfrm>
            <a:off x="276275" y="980728"/>
            <a:ext cx="3143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Camera Module In TOYOTA’s car</a:t>
            </a:r>
          </a:p>
        </p:txBody>
      </p:sp>
    </p:spTree>
    <p:extLst>
      <p:ext uri="{BB962C8B-B14F-4D97-AF65-F5344CB8AC3E}">
        <p14:creationId xmlns:p14="http://schemas.microsoft.com/office/powerpoint/2010/main" val="1949061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C60EADC1-4814-536E-1CC3-2B04C4EFEF04}"/>
              </a:ext>
            </a:extLst>
          </p:cNvPr>
          <p:cNvPicPr>
            <a:picLocks noChangeAspect="1"/>
          </p:cNvPicPr>
          <p:nvPr/>
        </p:nvPicPr>
        <p:blipFill rotWithShape="1">
          <a:blip r:embed="rId6"/>
          <a:srcRect t="3935"/>
          <a:stretch/>
        </p:blipFill>
        <p:spPr>
          <a:xfrm>
            <a:off x="234827" y="2149986"/>
            <a:ext cx="8646680" cy="3322559"/>
          </a:xfrm>
          <a:prstGeom prst="rect">
            <a:avLst/>
          </a:prstGeom>
        </p:spPr>
      </p:pic>
      <p:sp>
        <p:nvSpPr>
          <p:cNvPr id="8" name="TextBox 7">
            <a:extLst>
              <a:ext uri="{FF2B5EF4-FFF2-40B4-BE49-F238E27FC236}">
                <a16:creationId xmlns:a16="http://schemas.microsoft.com/office/drawing/2014/main" id="{27F1503C-D19C-C10D-4BB5-642F5F4D04CC}"/>
              </a:ext>
            </a:extLst>
          </p:cNvPr>
          <p:cNvSpPr txBox="1"/>
          <p:nvPr/>
        </p:nvSpPr>
        <p:spPr>
          <a:xfrm>
            <a:off x="1907704" y="1708384"/>
            <a:ext cx="129234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a:t>
            </a:r>
            <a:r>
              <a:rPr lang="en-TH" sz="1400" b="1" dirty="0">
                <a:latin typeface="Arial" panose="020B0604020202020204" pitchFamily="34" charset="0"/>
                <a:cs typeface="Arial" panose="020B0604020202020204" pitchFamily="34" charset="0"/>
              </a:rPr>
              <a:t>Camera</a:t>
            </a:r>
          </a:p>
        </p:txBody>
      </p:sp>
      <p:sp>
        <p:nvSpPr>
          <p:cNvPr id="9" name="TextBox 8">
            <a:extLst>
              <a:ext uri="{FF2B5EF4-FFF2-40B4-BE49-F238E27FC236}">
                <a16:creationId xmlns:a16="http://schemas.microsoft.com/office/drawing/2014/main" id="{DB6294F4-4AAA-D483-CEE1-97DD59EC94D4}"/>
              </a:ext>
            </a:extLst>
          </p:cNvPr>
          <p:cNvSpPr txBox="1"/>
          <p:nvPr/>
        </p:nvSpPr>
        <p:spPr>
          <a:xfrm>
            <a:off x="5451371" y="1733262"/>
            <a:ext cx="217373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Ground Truth</a:t>
            </a:r>
            <a:endParaRPr lang="en-TH" sz="1400" b="1" dirty="0">
              <a:latin typeface="Arial" panose="020B0604020202020204" pitchFamily="34" charset="0"/>
              <a:cs typeface="Arial" panose="020B0604020202020204" pitchFamily="34" charset="0"/>
            </a:endParaRPr>
          </a:p>
        </p:txBody>
      </p:sp>
      <p:sp>
        <p:nvSpPr>
          <p:cNvPr id="10" name="TextBox 9"/>
          <p:cNvSpPr txBox="1"/>
          <p:nvPr/>
        </p:nvSpPr>
        <p:spPr>
          <a:xfrm>
            <a:off x="276275" y="980729"/>
            <a:ext cx="294192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Camera</a:t>
            </a:r>
          </a:p>
        </p:txBody>
      </p:sp>
    </p:spTree>
    <p:extLst>
      <p:ext uri="{BB962C8B-B14F-4D97-AF65-F5344CB8AC3E}">
        <p14:creationId xmlns:p14="http://schemas.microsoft.com/office/powerpoint/2010/main" val="756473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Flowchart: Process 6">
            <a:extLst>
              <a:ext uri="{FF2B5EF4-FFF2-40B4-BE49-F238E27FC236}">
                <a16:creationId xmlns:a16="http://schemas.microsoft.com/office/drawing/2014/main" id="{D20B2EFB-235A-0066-B9E5-0D943E82660A}"/>
              </a:ext>
            </a:extLst>
          </p:cNvPr>
          <p:cNvSpPr/>
          <p:nvPr/>
        </p:nvSpPr>
        <p:spPr>
          <a:xfrm>
            <a:off x="5409820" y="4009248"/>
            <a:ext cx="3611118" cy="1791138"/>
          </a:xfrm>
          <a:prstGeom prst="flowChartProcess">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sp>
        <p:nvSpPr>
          <p:cNvPr id="8" name="Flowchart: Document 7">
            <a:extLst>
              <a:ext uri="{FF2B5EF4-FFF2-40B4-BE49-F238E27FC236}">
                <a16:creationId xmlns:a16="http://schemas.microsoft.com/office/drawing/2014/main" id="{BB1AE668-5E71-269D-2B48-472F1CA03025}"/>
              </a:ext>
            </a:extLst>
          </p:cNvPr>
          <p:cNvSpPr/>
          <p:nvPr/>
        </p:nvSpPr>
        <p:spPr>
          <a:xfrm rot="16200000">
            <a:off x="4767483" y="4650925"/>
            <a:ext cx="1786418" cy="503067"/>
          </a:xfrm>
          <a:prstGeom prst="flowChartDocumen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dirty="0"/>
          </a:p>
        </p:txBody>
      </p:sp>
      <p:pic>
        <p:nvPicPr>
          <p:cNvPr id="9" name="Picture 8">
            <a:extLst>
              <a:ext uri="{FF2B5EF4-FFF2-40B4-BE49-F238E27FC236}">
                <a16:creationId xmlns:a16="http://schemas.microsoft.com/office/drawing/2014/main" id="{40EF55BB-629E-BAB6-DD74-28F6690574DB}"/>
              </a:ext>
            </a:extLst>
          </p:cNvPr>
          <p:cNvPicPr>
            <a:picLocks noChangeAspect="1"/>
          </p:cNvPicPr>
          <p:nvPr/>
        </p:nvPicPr>
        <p:blipFill>
          <a:blip r:embed="rId6"/>
          <a:stretch>
            <a:fillRect/>
          </a:stretch>
        </p:blipFill>
        <p:spPr>
          <a:xfrm>
            <a:off x="335276" y="3745905"/>
            <a:ext cx="1230186" cy="1231797"/>
          </a:xfrm>
          <a:prstGeom prst="rect">
            <a:avLst/>
          </a:prstGeom>
        </p:spPr>
      </p:pic>
      <p:pic>
        <p:nvPicPr>
          <p:cNvPr id="10" name="Picture 9">
            <a:extLst>
              <a:ext uri="{FF2B5EF4-FFF2-40B4-BE49-F238E27FC236}">
                <a16:creationId xmlns:a16="http://schemas.microsoft.com/office/drawing/2014/main" id="{3CD6FB70-7A98-C1B1-E4F8-7667B86825A2}"/>
              </a:ext>
            </a:extLst>
          </p:cNvPr>
          <p:cNvPicPr>
            <a:picLocks noChangeAspect="1"/>
          </p:cNvPicPr>
          <p:nvPr/>
        </p:nvPicPr>
        <p:blipFill>
          <a:blip r:embed="rId7"/>
          <a:stretch>
            <a:fillRect/>
          </a:stretch>
        </p:blipFill>
        <p:spPr>
          <a:xfrm>
            <a:off x="177581" y="2278515"/>
            <a:ext cx="1544253" cy="846663"/>
          </a:xfrm>
          <a:prstGeom prst="rect">
            <a:avLst/>
          </a:prstGeom>
        </p:spPr>
      </p:pic>
      <p:pic>
        <p:nvPicPr>
          <p:cNvPr id="11" name="Picture 10">
            <a:extLst>
              <a:ext uri="{FF2B5EF4-FFF2-40B4-BE49-F238E27FC236}">
                <a16:creationId xmlns:a16="http://schemas.microsoft.com/office/drawing/2014/main" id="{1C3078A5-6F19-4F0A-6BF8-54E2C22E41DB}"/>
              </a:ext>
            </a:extLst>
          </p:cNvPr>
          <p:cNvPicPr>
            <a:picLocks noChangeAspect="1"/>
          </p:cNvPicPr>
          <p:nvPr/>
        </p:nvPicPr>
        <p:blipFill>
          <a:blip r:embed="rId8"/>
          <a:stretch>
            <a:fillRect/>
          </a:stretch>
        </p:blipFill>
        <p:spPr>
          <a:xfrm>
            <a:off x="3152115" y="2278515"/>
            <a:ext cx="1044776" cy="782164"/>
          </a:xfrm>
          <a:prstGeom prst="rect">
            <a:avLst/>
          </a:prstGeom>
        </p:spPr>
      </p:pic>
      <p:pic>
        <p:nvPicPr>
          <p:cNvPr id="12" name="Picture 11">
            <a:extLst>
              <a:ext uri="{FF2B5EF4-FFF2-40B4-BE49-F238E27FC236}">
                <a16:creationId xmlns:a16="http://schemas.microsoft.com/office/drawing/2014/main" id="{025957D1-593F-3F5E-D3B5-39405A8FFC5D}"/>
              </a:ext>
            </a:extLst>
          </p:cNvPr>
          <p:cNvPicPr>
            <a:picLocks noChangeAspect="1"/>
          </p:cNvPicPr>
          <p:nvPr/>
        </p:nvPicPr>
        <p:blipFill>
          <a:blip r:embed="rId8"/>
          <a:stretch>
            <a:fillRect/>
          </a:stretch>
        </p:blipFill>
        <p:spPr>
          <a:xfrm>
            <a:off x="3152115" y="3970722"/>
            <a:ext cx="1044776" cy="782164"/>
          </a:xfrm>
          <a:prstGeom prst="rect">
            <a:avLst/>
          </a:prstGeom>
        </p:spPr>
      </p:pic>
      <p:pic>
        <p:nvPicPr>
          <p:cNvPr id="13" name="Picture 12">
            <a:extLst>
              <a:ext uri="{FF2B5EF4-FFF2-40B4-BE49-F238E27FC236}">
                <a16:creationId xmlns:a16="http://schemas.microsoft.com/office/drawing/2014/main" id="{3F905F73-3D4C-49D3-F9F3-7CDAD84014B8}"/>
              </a:ext>
            </a:extLst>
          </p:cNvPr>
          <p:cNvPicPr>
            <a:picLocks noChangeAspect="1"/>
          </p:cNvPicPr>
          <p:nvPr/>
        </p:nvPicPr>
        <p:blipFill>
          <a:blip r:embed="rId9"/>
          <a:stretch>
            <a:fillRect/>
          </a:stretch>
        </p:blipFill>
        <p:spPr>
          <a:xfrm>
            <a:off x="3152115" y="5147678"/>
            <a:ext cx="1045438" cy="782164"/>
          </a:xfrm>
          <a:prstGeom prst="rect">
            <a:avLst/>
          </a:prstGeom>
        </p:spPr>
      </p:pic>
      <p:pic>
        <p:nvPicPr>
          <p:cNvPr id="14" name="Picture 13">
            <a:extLst>
              <a:ext uri="{FF2B5EF4-FFF2-40B4-BE49-F238E27FC236}">
                <a16:creationId xmlns:a16="http://schemas.microsoft.com/office/drawing/2014/main" id="{8DFECF0A-6E87-4299-8A03-425EE7407B65}"/>
              </a:ext>
            </a:extLst>
          </p:cNvPr>
          <p:cNvPicPr>
            <a:picLocks noChangeAspect="1"/>
          </p:cNvPicPr>
          <p:nvPr/>
        </p:nvPicPr>
        <p:blipFill>
          <a:blip r:embed="rId9"/>
          <a:stretch>
            <a:fillRect/>
          </a:stretch>
        </p:blipFill>
        <p:spPr>
          <a:xfrm>
            <a:off x="7076800" y="2278515"/>
            <a:ext cx="1045438" cy="782164"/>
          </a:xfrm>
          <a:prstGeom prst="rect">
            <a:avLst/>
          </a:prstGeom>
        </p:spPr>
      </p:pic>
      <p:pic>
        <p:nvPicPr>
          <p:cNvPr id="15" name="Picture 14">
            <a:extLst>
              <a:ext uri="{FF2B5EF4-FFF2-40B4-BE49-F238E27FC236}">
                <a16:creationId xmlns:a16="http://schemas.microsoft.com/office/drawing/2014/main" id="{D899DF73-623E-E8C3-A203-096618A0036F}"/>
              </a:ext>
            </a:extLst>
          </p:cNvPr>
          <p:cNvPicPr>
            <a:picLocks noChangeAspect="1"/>
          </p:cNvPicPr>
          <p:nvPr/>
        </p:nvPicPr>
        <p:blipFill>
          <a:blip r:embed="rId10"/>
          <a:stretch>
            <a:fillRect/>
          </a:stretch>
        </p:blipFill>
        <p:spPr>
          <a:xfrm>
            <a:off x="4929054" y="2278515"/>
            <a:ext cx="1415581" cy="782164"/>
          </a:xfrm>
          <a:prstGeom prst="rect">
            <a:avLst/>
          </a:prstGeom>
        </p:spPr>
      </p:pic>
      <p:cxnSp>
        <p:nvCxnSpPr>
          <p:cNvPr id="16" name="Connector: Elbow 11">
            <a:extLst>
              <a:ext uri="{FF2B5EF4-FFF2-40B4-BE49-F238E27FC236}">
                <a16:creationId xmlns:a16="http://schemas.microsoft.com/office/drawing/2014/main" id="{87023D42-BF57-53DA-E137-FF5E2C441F06}"/>
              </a:ext>
            </a:extLst>
          </p:cNvPr>
          <p:cNvCxnSpPr>
            <a:stCxn id="9" idx="3"/>
            <a:endCxn id="13" idx="1"/>
          </p:cNvCxnSpPr>
          <p:nvPr/>
        </p:nvCxnSpPr>
        <p:spPr>
          <a:xfrm>
            <a:off x="1565463" y="4361804"/>
            <a:ext cx="1586652" cy="1176956"/>
          </a:xfrm>
          <a:prstGeom prst="bentConnector3">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27DB6C3-380D-4CAE-863E-E46A7021EFFA}"/>
              </a:ext>
            </a:extLst>
          </p:cNvPr>
          <p:cNvCxnSpPr>
            <a:endCxn id="12" idx="1"/>
          </p:cNvCxnSpPr>
          <p:nvPr/>
        </p:nvCxnSpPr>
        <p:spPr>
          <a:xfrm>
            <a:off x="2358788" y="4361804"/>
            <a:ext cx="793326"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6E858A6-45EF-2355-BB36-6685613F8BC8}"/>
              </a:ext>
            </a:extLst>
          </p:cNvPr>
          <p:cNvCxnSpPr>
            <a:cxnSpLocks/>
          </p:cNvCxnSpPr>
          <p:nvPr/>
        </p:nvCxnSpPr>
        <p:spPr>
          <a:xfrm>
            <a:off x="1826683" y="2686200"/>
            <a:ext cx="1241703"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5CE59D-CBA8-01DE-2D70-87A7A044D138}"/>
              </a:ext>
            </a:extLst>
          </p:cNvPr>
          <p:cNvCxnSpPr>
            <a:cxnSpLocks/>
          </p:cNvCxnSpPr>
          <p:nvPr/>
        </p:nvCxnSpPr>
        <p:spPr>
          <a:xfrm>
            <a:off x="4255052" y="2701846"/>
            <a:ext cx="67400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BAFAA27-482E-0E7D-A271-6D509495BF89}"/>
              </a:ext>
            </a:extLst>
          </p:cNvPr>
          <p:cNvCxnSpPr>
            <a:cxnSpLocks/>
          </p:cNvCxnSpPr>
          <p:nvPr/>
        </p:nvCxnSpPr>
        <p:spPr>
          <a:xfrm>
            <a:off x="6344636" y="2686200"/>
            <a:ext cx="674002"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5AE336C-E0A0-0149-1503-657DFC296090}"/>
              </a:ext>
            </a:extLst>
          </p:cNvPr>
          <p:cNvSpPr txBox="1"/>
          <p:nvPr/>
        </p:nvSpPr>
        <p:spPr>
          <a:xfrm>
            <a:off x="3059832" y="1902503"/>
            <a:ext cx="115127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Image</a:t>
            </a:r>
            <a:endParaRPr lang="en-TH" sz="14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6EF13F6-F529-29E1-5050-DE9AD84C0AB4}"/>
              </a:ext>
            </a:extLst>
          </p:cNvPr>
          <p:cNvSpPr txBox="1"/>
          <p:nvPr/>
        </p:nvSpPr>
        <p:spPr>
          <a:xfrm>
            <a:off x="3132691" y="3659288"/>
            <a:ext cx="1151277"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RGB Image</a:t>
            </a:r>
            <a:endParaRPr lang="en-TH" sz="1400" b="1"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54EC1192-F75B-B15C-BDB6-3730A7B230EB}"/>
              </a:ext>
            </a:extLst>
          </p:cNvPr>
          <p:cNvSpPr txBox="1"/>
          <p:nvPr/>
        </p:nvSpPr>
        <p:spPr>
          <a:xfrm>
            <a:off x="2483768" y="4865591"/>
            <a:ext cx="298831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Segmentation Labeled </a:t>
            </a:r>
            <a:endParaRPr lang="en-TH" sz="1400" b="1"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6927A42-CB51-20CD-24B6-F64AB4989EFB}"/>
              </a:ext>
            </a:extLst>
          </p:cNvPr>
          <p:cNvSpPr txBox="1"/>
          <p:nvPr/>
        </p:nvSpPr>
        <p:spPr>
          <a:xfrm>
            <a:off x="6300192" y="1896887"/>
            <a:ext cx="2988319"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Semantic Segmentation Labeled </a:t>
            </a:r>
            <a:endParaRPr lang="en-TH" sz="14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E795186F-2BEC-CC77-710B-156020BA79CF}"/>
              </a:ext>
            </a:extLst>
          </p:cNvPr>
          <p:cNvSpPr txBox="1"/>
          <p:nvPr/>
        </p:nvSpPr>
        <p:spPr>
          <a:xfrm>
            <a:off x="3006878" y="5929535"/>
            <a:ext cx="1327351"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Ground Truth</a:t>
            </a:r>
            <a:endParaRPr lang="en-TH" sz="1400" b="1"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B282224E-E317-1707-6503-7415F83CD415}"/>
              </a:ext>
            </a:extLst>
          </p:cNvPr>
          <p:cNvSpPr txBox="1"/>
          <p:nvPr/>
        </p:nvSpPr>
        <p:spPr>
          <a:xfrm>
            <a:off x="7097121" y="3056051"/>
            <a:ext cx="1059906"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Prediction</a:t>
            </a:r>
            <a:endParaRPr lang="en-TH" sz="1400" b="1"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84DA1D2B-F128-52D2-B5BC-8F52AD5E4E49}"/>
              </a:ext>
            </a:extLst>
          </p:cNvPr>
          <p:cNvPicPr>
            <a:picLocks noChangeAspect="1"/>
          </p:cNvPicPr>
          <p:nvPr/>
        </p:nvPicPr>
        <p:blipFill>
          <a:blip r:embed="rId11"/>
          <a:stretch>
            <a:fillRect/>
          </a:stretch>
        </p:blipFill>
        <p:spPr>
          <a:xfrm>
            <a:off x="6146288" y="4466787"/>
            <a:ext cx="382724" cy="384790"/>
          </a:xfrm>
          <a:prstGeom prst="rect">
            <a:avLst/>
          </a:prstGeom>
        </p:spPr>
      </p:pic>
      <p:pic>
        <p:nvPicPr>
          <p:cNvPr id="29" name="Picture 28">
            <a:extLst>
              <a:ext uri="{FF2B5EF4-FFF2-40B4-BE49-F238E27FC236}">
                <a16:creationId xmlns:a16="http://schemas.microsoft.com/office/drawing/2014/main" id="{B612DBFE-0ED0-5B68-07DE-F1F903CDFECF}"/>
              </a:ext>
            </a:extLst>
          </p:cNvPr>
          <p:cNvPicPr>
            <a:picLocks noChangeAspect="1"/>
          </p:cNvPicPr>
          <p:nvPr/>
        </p:nvPicPr>
        <p:blipFill>
          <a:blip r:embed="rId12"/>
          <a:stretch>
            <a:fillRect/>
          </a:stretch>
        </p:blipFill>
        <p:spPr>
          <a:xfrm>
            <a:off x="6146288" y="5102903"/>
            <a:ext cx="384287" cy="384790"/>
          </a:xfrm>
          <a:prstGeom prst="rect">
            <a:avLst/>
          </a:prstGeom>
        </p:spPr>
      </p:pic>
      <p:sp>
        <p:nvSpPr>
          <p:cNvPr id="30" name="TextBox 29">
            <a:extLst>
              <a:ext uri="{FF2B5EF4-FFF2-40B4-BE49-F238E27FC236}">
                <a16:creationId xmlns:a16="http://schemas.microsoft.com/office/drawing/2014/main" id="{20E392D2-431D-7C7E-EEEA-593318FA81F1}"/>
              </a:ext>
            </a:extLst>
          </p:cNvPr>
          <p:cNvSpPr txBox="1"/>
          <p:nvPr/>
        </p:nvSpPr>
        <p:spPr>
          <a:xfrm>
            <a:off x="6867094" y="4332006"/>
            <a:ext cx="2153843" cy="523220"/>
          </a:xfrm>
          <a:prstGeom prst="rect">
            <a:avLst/>
          </a:prstGeom>
          <a:noFill/>
        </p:spPr>
        <p:txBody>
          <a:bodyPr wrap="square" rtlCol="0">
            <a:spAutoFit/>
          </a:bodyPr>
          <a:lstStyle/>
          <a:p>
            <a:r>
              <a:rPr lang="en-US" sz="1400" b="1" dirty="0">
                <a:solidFill>
                  <a:srgbClr val="00B050"/>
                </a:solidFill>
                <a:latin typeface="Arial" panose="020B0604020202020204" pitchFamily="34" charset="0"/>
                <a:cs typeface="Arial" panose="020B0604020202020204" pitchFamily="34" charset="0"/>
              </a:rPr>
              <a:t>Improved computational speed</a:t>
            </a:r>
            <a:endParaRPr lang="en-TH" sz="1400" b="1" dirty="0">
              <a:solidFill>
                <a:srgbClr val="00B050"/>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43E247BB-EC3C-37AA-C02D-CCCE343FBD86}"/>
              </a:ext>
            </a:extLst>
          </p:cNvPr>
          <p:cNvSpPr txBox="1"/>
          <p:nvPr/>
        </p:nvSpPr>
        <p:spPr>
          <a:xfrm>
            <a:off x="6867094" y="5144306"/>
            <a:ext cx="2153843" cy="523220"/>
          </a:xfrm>
          <a:prstGeom prst="rect">
            <a:avLst/>
          </a:prstGeom>
          <a:noFill/>
        </p:spPr>
        <p:txBody>
          <a:bodyPr wrap="square" rtlCol="0">
            <a:spAutoFit/>
          </a:bodyPr>
          <a:lstStyle/>
          <a:p>
            <a:r>
              <a:rPr lang="en-US" sz="1400" b="1" dirty="0">
                <a:solidFill>
                  <a:schemeClr val="accent6">
                    <a:lumMod val="75000"/>
                  </a:schemeClr>
                </a:solidFill>
                <a:latin typeface="Arial" panose="020B0604020202020204" pitchFamily="34" charset="0"/>
                <a:cs typeface="Arial" panose="020B0604020202020204" pitchFamily="34" charset="0"/>
              </a:rPr>
              <a:t>Reduced complexity / cost </a:t>
            </a:r>
            <a:endParaRPr lang="en-TH" sz="1400" b="1" dirty="0">
              <a:solidFill>
                <a:schemeClr val="accent6">
                  <a:lumMod val="75000"/>
                </a:schemeClr>
              </a:solidFill>
              <a:latin typeface="Arial" panose="020B0604020202020204" pitchFamily="34" charset="0"/>
              <a:cs typeface="Arial" panose="020B0604020202020204" pitchFamily="34" charset="0"/>
            </a:endParaRPr>
          </a:p>
        </p:txBody>
      </p:sp>
      <p:sp>
        <p:nvSpPr>
          <p:cNvPr id="38" name="TextBox 37"/>
          <p:cNvSpPr txBox="1"/>
          <p:nvPr/>
        </p:nvSpPr>
        <p:spPr>
          <a:xfrm>
            <a:off x="276275" y="980729"/>
            <a:ext cx="294192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Camera</a:t>
            </a:r>
          </a:p>
        </p:txBody>
      </p:sp>
    </p:spTree>
    <p:extLst>
      <p:ext uri="{BB962C8B-B14F-4D97-AF65-F5344CB8AC3E}">
        <p14:creationId xmlns:p14="http://schemas.microsoft.com/office/powerpoint/2010/main" val="4005032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8">
            <a:extLst>
              <a:ext uri="{FF2B5EF4-FFF2-40B4-BE49-F238E27FC236}">
                <a16:creationId xmlns:a16="http://schemas.microsoft.com/office/drawing/2014/main" id="{AAE3D38E-09D6-704F-D690-CAA783136C43}"/>
              </a:ext>
            </a:extLst>
          </p:cNvPr>
          <p:cNvSpPr>
            <a:spLocks noChangeArrowheads="1"/>
          </p:cNvSpPr>
          <p:nvPr/>
        </p:nvSpPr>
        <p:spPr bwMode="auto">
          <a:xfrm>
            <a:off x="286709" y="1945588"/>
            <a:ext cx="5247670" cy="114219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Set initial camera translation</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camera_init_trans = carla.Transform(carla.Location(</a:t>
            </a:r>
            <a:r>
              <a:rPr kumimoji="0" lang="th-TH" altLang="th-TH" sz="1100" b="0" i="0" u="none" strike="noStrike" cap="none" normalizeH="0" baseline="0" dirty="0">
                <a:ln>
                  <a:noFill/>
                </a:ln>
                <a:solidFill>
                  <a:srgbClr val="AA4926"/>
                </a:solidFill>
                <a:effectLst/>
                <a:latin typeface="JetBrains Mono"/>
              </a:rPr>
              <a:t>z</a:t>
            </a:r>
            <a:r>
              <a:rPr kumimoji="0" lang="th-TH" altLang="th-TH" sz="1100" b="0" i="0" u="none" strike="noStrike" cap="none" normalizeH="0" baseline="0" dirty="0">
                <a:ln>
                  <a:noFill/>
                </a:ln>
                <a:solidFill>
                  <a:srgbClr val="A9B7C6"/>
                </a:solidFill>
                <a:effectLst/>
                <a:latin typeface="JetBrains Mono"/>
              </a:rPr>
              <a:t>=</a:t>
            </a:r>
            <a:r>
              <a:rPr kumimoji="0" lang="th-TH" altLang="th-TH" sz="1100" b="0" i="0" u="none" strike="noStrike" cap="none" normalizeH="0" baseline="0" dirty="0">
                <a:ln>
                  <a:noFill/>
                </a:ln>
                <a:solidFill>
                  <a:srgbClr val="6897BB"/>
                </a:solidFill>
                <a:effectLst/>
                <a:latin typeface="JetBrains Mono"/>
              </a:rPr>
              <a:t>2</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808080"/>
                </a:solidFill>
                <a:effectLst/>
                <a:latin typeface="JetBrains Mono"/>
              </a:rPr>
              <a:t># Add one of each type of camera</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camera_bp = bp_lib.find(</a:t>
            </a:r>
            <a:r>
              <a:rPr kumimoji="0" lang="th-TH" altLang="th-TH" sz="1100" b="0" i="0" u="none" strike="noStrike" cap="none" normalizeH="0" baseline="0" dirty="0">
                <a:ln>
                  <a:noFill/>
                </a:ln>
                <a:solidFill>
                  <a:srgbClr val="6A8759"/>
                </a:solidFill>
                <a:effectLst/>
                <a:latin typeface="JetBrains Mono"/>
              </a:rPr>
              <a:t>'sensor.camera.rgb'</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 = world.spawn_actor(camera_bp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camera_init_trans</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95EB461F-EE55-8D9D-989B-7FD0F60DC495}"/>
              </a:ext>
            </a:extLst>
          </p:cNvPr>
          <p:cNvSpPr>
            <a:spLocks noChangeArrowheads="1"/>
          </p:cNvSpPr>
          <p:nvPr/>
        </p:nvSpPr>
        <p:spPr bwMode="auto">
          <a:xfrm>
            <a:off x="286709" y="3510794"/>
            <a:ext cx="5247670" cy="166570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Define respective callbacks</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CC7832"/>
                </a:solidFill>
                <a:effectLst/>
                <a:latin typeface="JetBrains Mono"/>
              </a:rPr>
              <a:t>def </a:t>
            </a:r>
            <a:r>
              <a:rPr kumimoji="0" lang="th-TH" altLang="th-TH" sz="1100" b="0" i="0" u="none" strike="noStrike" cap="none" normalizeH="0" baseline="0" dirty="0">
                <a:ln>
                  <a:noFill/>
                </a:ln>
                <a:solidFill>
                  <a:srgbClr val="FFC66D"/>
                </a:solidFill>
                <a:effectLst/>
                <a:latin typeface="JetBrains Mono"/>
              </a:rPr>
              <a:t>rgb_callback</a:t>
            </a:r>
            <a:r>
              <a:rPr kumimoji="0" lang="th-TH" altLang="th-TH" sz="1100" b="0" i="0" u="none" strike="noStrike" cap="none" normalizeH="0" baseline="0" dirty="0">
                <a:ln>
                  <a:noFill/>
                </a:ln>
                <a:solidFill>
                  <a:srgbClr val="A9B7C6"/>
                </a:solidFill>
                <a:effectLst/>
                <a:latin typeface="JetBrains Mono"/>
              </a:rPr>
              <a:t>(image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data_dict):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data_dict[</a:t>
            </a:r>
            <a:r>
              <a:rPr kumimoji="0" lang="th-TH" altLang="th-TH" sz="1100" b="0" i="0" u="none" strike="noStrike" cap="none" normalizeH="0" baseline="0" dirty="0">
                <a:ln>
                  <a:noFill/>
                </a:ln>
                <a:solidFill>
                  <a:srgbClr val="6A8759"/>
                </a:solidFill>
                <a:effectLst/>
                <a:latin typeface="JetBrains Mono"/>
              </a:rPr>
              <a:t>'rgb_image'</a:t>
            </a:r>
            <a:r>
              <a:rPr kumimoji="0" lang="th-TH" altLang="th-TH" sz="1100" b="0" i="0" u="none" strike="noStrike" cap="none" normalizeH="0" baseline="0" dirty="0">
                <a:ln>
                  <a:noFill/>
                </a:ln>
                <a:solidFill>
                  <a:srgbClr val="A9B7C6"/>
                </a:solidFill>
                <a:effectLst/>
                <a:latin typeface="JetBrains Mono"/>
              </a:rPr>
              <a:t>] = np.reshape(np.copy(image.raw_data)</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(image.height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image.width</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4</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808080"/>
                </a:solidFill>
                <a:effectLst/>
                <a:latin typeface="JetBrains Mono"/>
              </a:rPr>
              <a:t># Initialise parameters and data</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image_w = camera_bp.get_attribute(</a:t>
            </a:r>
            <a:r>
              <a:rPr kumimoji="0" lang="th-TH" altLang="th-TH" sz="1100" b="0" i="0" u="none" strike="noStrike" cap="none" normalizeH="0" baseline="0" dirty="0">
                <a:ln>
                  <a:noFill/>
                </a:ln>
                <a:solidFill>
                  <a:srgbClr val="6A8759"/>
                </a:solidFill>
                <a:effectLst/>
                <a:latin typeface="JetBrains Mono"/>
              </a:rPr>
              <a:t>"image_size_x"</a:t>
            </a:r>
            <a:r>
              <a:rPr kumimoji="0" lang="th-TH" altLang="th-TH" sz="1100" b="0" i="0" u="none" strike="noStrike" cap="none" normalizeH="0" baseline="0" dirty="0">
                <a:ln>
                  <a:noFill/>
                </a:ln>
                <a:solidFill>
                  <a:srgbClr val="A9B7C6"/>
                </a:solidFill>
                <a:effectLst/>
                <a:latin typeface="JetBrains Mono"/>
              </a:rPr>
              <a:t>).as_int()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image_h = camera_bp.get_attribute(</a:t>
            </a:r>
            <a:r>
              <a:rPr kumimoji="0" lang="th-TH" altLang="th-TH" sz="1100" b="0" i="0" u="none" strike="noStrike" cap="none" normalizeH="0" baseline="0" dirty="0">
                <a:ln>
                  <a:noFill/>
                </a:ln>
                <a:solidFill>
                  <a:srgbClr val="6A8759"/>
                </a:solidFill>
                <a:effectLst/>
                <a:latin typeface="JetBrains Mono"/>
              </a:rPr>
              <a:t>"image_size_y"</a:t>
            </a:r>
            <a:r>
              <a:rPr kumimoji="0" lang="th-TH" altLang="th-TH" sz="1100" b="0" i="0" u="none" strike="noStrike" cap="none" normalizeH="0" baseline="0" dirty="0">
                <a:ln>
                  <a:noFill/>
                </a:ln>
                <a:solidFill>
                  <a:srgbClr val="A9B7C6"/>
                </a:solidFill>
                <a:effectLst/>
                <a:latin typeface="JetBrains Mono"/>
              </a:rPr>
              <a:t>).as_int()</a:t>
            </a:r>
            <a:br>
              <a:rPr kumimoji="0" lang="th-TH" altLang="th-TH" sz="1100" b="0" i="0" u="none" strike="noStrike" cap="none" normalizeH="0" baseline="0" dirty="0">
                <a:ln>
                  <a:noFill/>
                </a:ln>
                <a:solidFill>
                  <a:srgbClr val="A9B7C6"/>
                </a:solidFill>
                <a:effectLst/>
                <a:latin typeface="JetBrains Mono"/>
              </a:rPr>
            </a:b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sensor_data = {</a:t>
            </a:r>
            <a:r>
              <a:rPr kumimoji="0" lang="th-TH" altLang="th-TH" sz="1100" b="0" i="0" u="none" strike="noStrike" cap="none" normalizeH="0" baseline="0" dirty="0">
                <a:ln>
                  <a:noFill/>
                </a:ln>
                <a:solidFill>
                  <a:srgbClr val="6A8759"/>
                </a:solidFill>
                <a:effectLst/>
                <a:latin typeface="JetBrains Mono"/>
              </a:rPr>
              <a:t>'rgb_image'</a:t>
            </a:r>
            <a:r>
              <a:rPr kumimoji="0" lang="th-TH" altLang="th-TH" sz="1100" b="0" i="0" u="none" strike="noStrike" cap="none" normalizeH="0" baseline="0" dirty="0">
                <a:ln>
                  <a:noFill/>
                </a:ln>
                <a:solidFill>
                  <a:srgbClr val="A9B7C6"/>
                </a:solidFill>
                <a:effectLst/>
                <a:latin typeface="JetBrains Mono"/>
              </a:rPr>
              <a:t>: np.zeros((image_h</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image_w</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4</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9" name="Rectangle 10">
            <a:extLst>
              <a:ext uri="{FF2B5EF4-FFF2-40B4-BE49-F238E27FC236}">
                <a16:creationId xmlns:a16="http://schemas.microsoft.com/office/drawing/2014/main" id="{4489FB90-2256-2036-A6FA-15DFF74A982A}"/>
              </a:ext>
            </a:extLst>
          </p:cNvPr>
          <p:cNvSpPr>
            <a:spLocks noChangeArrowheads="1"/>
          </p:cNvSpPr>
          <p:nvPr/>
        </p:nvSpPr>
        <p:spPr bwMode="auto">
          <a:xfrm>
            <a:off x="286708" y="5599507"/>
            <a:ext cx="5247670" cy="44418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Set sensors recording</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camera.listen(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a:ln>
                  <a:noFill/>
                </a:ln>
                <a:solidFill>
                  <a:srgbClr val="A9B7C6"/>
                </a:solidFill>
                <a:effectLst/>
                <a:latin typeface="JetBrains Mono"/>
              </a:rPr>
              <a:t>image: rgb_callback(image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pic>
        <p:nvPicPr>
          <p:cNvPr id="10" name="Picture 9">
            <a:extLst>
              <a:ext uri="{FF2B5EF4-FFF2-40B4-BE49-F238E27FC236}">
                <a16:creationId xmlns:a16="http://schemas.microsoft.com/office/drawing/2014/main" id="{0748DB1E-A0A9-8DB5-EE51-A391D7C90101}"/>
              </a:ext>
            </a:extLst>
          </p:cNvPr>
          <p:cNvPicPr>
            <a:picLocks noChangeAspect="1"/>
          </p:cNvPicPr>
          <p:nvPr/>
        </p:nvPicPr>
        <p:blipFill rotWithShape="1">
          <a:blip r:embed="rId6"/>
          <a:srcRect l="28281" t="35404" r="39297" b="37567"/>
          <a:stretch/>
        </p:blipFill>
        <p:spPr>
          <a:xfrm>
            <a:off x="5688037" y="3661460"/>
            <a:ext cx="3250163" cy="1964475"/>
          </a:xfrm>
          <a:prstGeom prst="rect">
            <a:avLst/>
          </a:prstGeom>
        </p:spPr>
      </p:pic>
      <p:pic>
        <p:nvPicPr>
          <p:cNvPr id="11" name="Picture 10">
            <a:extLst>
              <a:ext uri="{FF2B5EF4-FFF2-40B4-BE49-F238E27FC236}">
                <a16:creationId xmlns:a16="http://schemas.microsoft.com/office/drawing/2014/main" id="{155A28E2-ED47-1083-D21A-9A90A2B5C246}"/>
              </a:ext>
            </a:extLst>
          </p:cNvPr>
          <p:cNvPicPr>
            <a:picLocks noChangeAspect="1"/>
          </p:cNvPicPr>
          <p:nvPr/>
        </p:nvPicPr>
        <p:blipFill>
          <a:blip r:embed="rId7"/>
          <a:stretch>
            <a:fillRect/>
          </a:stretch>
        </p:blipFill>
        <p:spPr>
          <a:xfrm>
            <a:off x="5688037" y="1911466"/>
            <a:ext cx="3250163" cy="1719527"/>
          </a:xfrm>
          <a:prstGeom prst="rect">
            <a:avLst/>
          </a:prstGeom>
        </p:spPr>
      </p:pic>
      <p:sp>
        <p:nvSpPr>
          <p:cNvPr id="12" name="TextBox 11">
            <a:extLst>
              <a:ext uri="{FF2B5EF4-FFF2-40B4-BE49-F238E27FC236}">
                <a16:creationId xmlns:a16="http://schemas.microsoft.com/office/drawing/2014/main" id="{C2B86DEF-12C5-E2A9-D73E-0BC576449DDF}"/>
              </a:ext>
            </a:extLst>
          </p:cNvPr>
          <p:cNvSpPr txBox="1"/>
          <p:nvPr/>
        </p:nvSpPr>
        <p:spPr>
          <a:xfrm>
            <a:off x="286709" y="1595052"/>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D7A64DE-D0FD-E27C-7062-2D6B31458E2C}"/>
              </a:ext>
            </a:extLst>
          </p:cNvPr>
          <p:cNvSpPr txBox="1"/>
          <p:nvPr/>
        </p:nvSpPr>
        <p:spPr>
          <a:xfrm>
            <a:off x="228676" y="3212675"/>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74B9D2D-E293-455C-A0DD-A9EEC45A233E}"/>
              </a:ext>
            </a:extLst>
          </p:cNvPr>
          <p:cNvSpPr txBox="1"/>
          <p:nvPr/>
        </p:nvSpPr>
        <p:spPr>
          <a:xfrm>
            <a:off x="228676" y="5298158"/>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6" name="TextBox 15"/>
          <p:cNvSpPr txBox="1"/>
          <p:nvPr/>
        </p:nvSpPr>
        <p:spPr>
          <a:xfrm>
            <a:off x="276275" y="980729"/>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Camera Coding Example</a:t>
            </a:r>
          </a:p>
        </p:txBody>
      </p:sp>
    </p:spTree>
    <p:extLst>
      <p:ext uri="{BB962C8B-B14F-4D97-AF65-F5344CB8AC3E}">
        <p14:creationId xmlns:p14="http://schemas.microsoft.com/office/powerpoint/2010/main" val="3470602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2" descr="CARLA 0.9.10 release - CARLA Simulator">
            <a:extLst>
              <a:ext uri="{FF2B5EF4-FFF2-40B4-BE49-F238E27FC236}">
                <a16:creationId xmlns:a16="http://schemas.microsoft.com/office/drawing/2014/main" id="{A7D93119-7D21-969F-4744-67115E3A11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44" y="2122408"/>
            <a:ext cx="5313537" cy="32236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F17F556-C2F9-2BD5-9ABB-38F5D49B102C}"/>
              </a:ext>
            </a:extLst>
          </p:cNvPr>
          <p:cNvSpPr txBox="1"/>
          <p:nvPr/>
        </p:nvSpPr>
        <p:spPr>
          <a:xfrm>
            <a:off x="212835" y="1332077"/>
            <a:ext cx="8725366" cy="52322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Lidar</a:t>
            </a:r>
            <a:r>
              <a:rPr lang="en-US" sz="1400" dirty="0">
                <a:latin typeface="Arial" panose="020B0604020202020204" pitchFamily="34" charset="0"/>
                <a:cs typeface="Arial" panose="020B0604020202020204" pitchFamily="34" charset="0"/>
              </a:rPr>
              <a:t> (Light Detection and Ranging) is used the laser beam to measure the distance between sensor and an object.</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59AC33D4-66F9-ECF1-AA8E-B0FBE9EA7591}"/>
              </a:ext>
            </a:extLst>
          </p:cNvPr>
          <p:cNvPicPr>
            <a:picLocks noChangeAspect="1"/>
          </p:cNvPicPr>
          <p:nvPr/>
        </p:nvPicPr>
        <p:blipFill rotWithShape="1">
          <a:blip r:embed="rId7"/>
          <a:srcRect l="26094" t="29574" r="26830" b="29805"/>
          <a:stretch/>
        </p:blipFill>
        <p:spPr>
          <a:xfrm>
            <a:off x="6222411" y="2241491"/>
            <a:ext cx="2163526" cy="1516847"/>
          </a:xfrm>
          <a:prstGeom prst="rect">
            <a:avLst/>
          </a:prstGeom>
        </p:spPr>
      </p:pic>
      <p:pic>
        <p:nvPicPr>
          <p:cNvPr id="10" name="Picture 9">
            <a:extLst>
              <a:ext uri="{FF2B5EF4-FFF2-40B4-BE49-F238E27FC236}">
                <a16:creationId xmlns:a16="http://schemas.microsoft.com/office/drawing/2014/main" id="{2741E268-D9BE-ECC4-788E-6B92D354311D}"/>
              </a:ext>
            </a:extLst>
          </p:cNvPr>
          <p:cNvPicPr>
            <a:picLocks noChangeAspect="1"/>
          </p:cNvPicPr>
          <p:nvPr/>
        </p:nvPicPr>
        <p:blipFill rotWithShape="1">
          <a:blip r:embed="rId8"/>
          <a:srcRect l="17285" r="28906" b="62973"/>
          <a:stretch/>
        </p:blipFill>
        <p:spPr>
          <a:xfrm>
            <a:off x="5822521" y="4005064"/>
            <a:ext cx="2963306" cy="1197309"/>
          </a:xfrm>
          <a:prstGeom prst="rect">
            <a:avLst/>
          </a:prstGeom>
        </p:spPr>
      </p:pic>
    </p:spTree>
    <p:extLst>
      <p:ext uri="{BB962C8B-B14F-4D97-AF65-F5344CB8AC3E}">
        <p14:creationId xmlns:p14="http://schemas.microsoft.com/office/powerpoint/2010/main" val="3970771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1">
            <a:extLst>
              <a:ext uri="{FF2B5EF4-FFF2-40B4-BE49-F238E27FC236}">
                <a16:creationId xmlns:a16="http://schemas.microsoft.com/office/drawing/2014/main" id="{D69F313A-D719-999B-AD4E-153F71B22878}"/>
              </a:ext>
            </a:extLst>
          </p:cNvPr>
          <p:cNvSpPr>
            <a:spLocks noChangeArrowheads="1"/>
          </p:cNvSpPr>
          <p:nvPr/>
        </p:nvSpPr>
        <p:spPr bwMode="auto">
          <a:xfrm>
            <a:off x="268994" y="4835925"/>
            <a:ext cx="4963099" cy="185080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a:ln>
                  <a:noFill/>
                </a:ln>
                <a:solidFill>
                  <a:srgbClr val="808080"/>
                </a:solidFill>
                <a:effectLst/>
                <a:latin typeface="JetBrains Mono"/>
              </a:rPr>
              <a:t># Set up LIDAR, parameters are to assisst visualisation</a:t>
            </a:r>
            <a:br>
              <a:rPr kumimoji="0" lang="th-TH" altLang="th-TH" sz="1000" b="0" i="0" u="none" strike="noStrike" cap="none" normalizeH="0" baseline="0">
                <a:ln>
                  <a:noFill/>
                </a:ln>
                <a:solidFill>
                  <a:srgbClr val="808080"/>
                </a:solidFill>
                <a:effectLst/>
                <a:latin typeface="JetBrains Mono"/>
              </a:rPr>
            </a:br>
            <a:r>
              <a:rPr kumimoji="0" lang="th-TH" altLang="th-TH" sz="1000" b="0" i="0" u="none" strike="noStrike" cap="none" normalizeH="0" baseline="0">
                <a:ln>
                  <a:noFill/>
                </a:ln>
                <a:solidFill>
                  <a:srgbClr val="A9B7C6"/>
                </a:solidFill>
                <a:effectLst/>
                <a:latin typeface="JetBrains Mono"/>
              </a:rPr>
              <a:t>lidar_bp = bp_lib.find(</a:t>
            </a:r>
            <a:r>
              <a:rPr kumimoji="0" lang="th-TH" altLang="th-TH" sz="1000" b="0" i="0" u="none" strike="noStrike" cap="none" normalizeH="0" baseline="0">
                <a:ln>
                  <a:noFill/>
                </a:ln>
                <a:solidFill>
                  <a:srgbClr val="6A8759"/>
                </a:solidFill>
                <a:effectLst/>
                <a:latin typeface="JetBrains Mono"/>
              </a:rPr>
              <a:t>'sensor.lidar.ray_cast'</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'range'</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'noise_stddev'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'0.1'</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'upper_fov'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'15.0'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'lower_fov'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'-25.0'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'channels'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'64.0'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'rotation_frequency'</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'20.0'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lidar_bp.set_attribute(</a:t>
            </a:r>
            <a:r>
              <a:rPr kumimoji="0" lang="th-TH" altLang="th-TH" sz="1000" b="0" i="0" u="none" strike="noStrike" cap="none" normalizeH="0" baseline="0">
                <a:ln>
                  <a:noFill/>
                </a:ln>
                <a:solidFill>
                  <a:srgbClr val="6A8759"/>
                </a:solidFill>
                <a:effectLst/>
                <a:latin typeface="JetBrains Mono"/>
              </a:rPr>
              <a:t>'points_per_second'</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'500000'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lidar_init_trans = carla.Transform(carla.Location(</a:t>
            </a:r>
            <a:r>
              <a:rPr kumimoji="0" lang="th-TH" altLang="th-TH" sz="1000" b="0" i="0" u="none" strike="noStrike" cap="none" normalizeH="0" baseline="0">
                <a:ln>
                  <a:noFill/>
                </a:ln>
                <a:solidFill>
                  <a:srgbClr val="AA4926"/>
                </a:solidFill>
                <a:effectLst/>
                <a:latin typeface="JetBrains Mono"/>
              </a:rPr>
              <a:t>z</a:t>
            </a:r>
            <a:r>
              <a:rPr kumimoji="0" lang="th-TH" altLang="th-TH" sz="1000" b="0" i="0" u="none" strike="noStrike" cap="none" normalizeH="0" baseline="0">
                <a:ln>
                  <a:noFill/>
                </a:ln>
                <a:solidFill>
                  <a:srgbClr val="A9B7C6"/>
                </a:solidFill>
                <a:effectLst/>
                <a:latin typeface="JetBrains Mono"/>
              </a:rPr>
              <a:t>=</a:t>
            </a:r>
            <a:r>
              <a:rPr kumimoji="0" lang="th-TH" altLang="th-TH" sz="1000" b="0" i="0" u="none" strike="noStrike" cap="none" normalizeH="0" baseline="0">
                <a:ln>
                  <a:noFill/>
                </a:ln>
                <a:solidFill>
                  <a:srgbClr val="6897BB"/>
                </a:solidFill>
                <a:effectLst/>
                <a:latin typeface="JetBrains Mono"/>
              </a:rPr>
              <a:t>2</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lidar = world.spawn_actor(lidar_bp</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9B7C6"/>
                </a:solidFill>
                <a:effectLst/>
                <a:latin typeface="JetBrains Mono"/>
              </a:rPr>
              <a:t>lidar_init_trans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A4926"/>
                </a:solidFill>
                <a:effectLst/>
                <a:latin typeface="JetBrains Mono"/>
              </a:rPr>
              <a:t>attach_to</a:t>
            </a:r>
            <a:r>
              <a:rPr kumimoji="0" lang="th-TH" altLang="th-TH" sz="1000" b="0" i="0" u="none" strike="noStrike" cap="none" normalizeH="0" baseline="0">
                <a:ln>
                  <a:noFill/>
                </a:ln>
                <a:solidFill>
                  <a:srgbClr val="A9B7C6"/>
                </a:solidFill>
                <a:effectLst/>
                <a:latin typeface="JetBrains Mono"/>
              </a:rPr>
              <a:t>=vehicle)</a:t>
            </a:r>
            <a:endParaRPr kumimoji="0" lang="th-TH" altLang="th-TH" sz="10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263FD5AE-25CF-542F-AC05-C92DE7AE1EE4}"/>
              </a:ext>
            </a:extLst>
          </p:cNvPr>
          <p:cNvSpPr>
            <a:spLocks noChangeArrowheads="1"/>
          </p:cNvSpPr>
          <p:nvPr/>
        </p:nvSpPr>
        <p:spPr bwMode="auto">
          <a:xfrm>
            <a:off x="268994" y="1543185"/>
            <a:ext cx="4963099" cy="302591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dirty="0">
                <a:ln>
                  <a:noFill/>
                </a:ln>
                <a:solidFill>
                  <a:srgbClr val="CC7832"/>
                </a:solidFill>
                <a:effectLst/>
                <a:latin typeface="JetBrains Mono"/>
              </a:rPr>
              <a:t>def </a:t>
            </a:r>
            <a:r>
              <a:rPr kumimoji="0" lang="th-TH" altLang="th-TH" sz="1000" b="0" i="0" u="none" strike="noStrike" cap="none" normalizeH="0" baseline="0" dirty="0">
                <a:ln>
                  <a:noFill/>
                </a:ln>
                <a:solidFill>
                  <a:srgbClr val="FFC66D"/>
                </a:solidFill>
                <a:effectLst/>
                <a:latin typeface="JetBrains Mono"/>
              </a:rPr>
              <a:t>lidar_callback</a:t>
            </a:r>
            <a:r>
              <a:rPr kumimoji="0" lang="th-TH" altLang="th-TH" sz="1000" b="0" i="0" u="none" strike="noStrike" cap="none" normalizeH="0" baseline="0" dirty="0">
                <a:ln>
                  <a:noFill/>
                </a:ln>
                <a:solidFill>
                  <a:srgbClr val="A9B7C6"/>
                </a:solidFill>
                <a:effectLst/>
                <a:latin typeface="JetBrains Mono"/>
              </a:rPr>
              <a:t>(point_cloud</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point_list):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1" u="none" strike="noStrike" cap="none" normalizeH="0" baseline="0" dirty="0">
                <a:ln>
                  <a:noFill/>
                </a:ln>
                <a:solidFill>
                  <a:srgbClr val="629755"/>
                </a:solidFill>
                <a:effectLst/>
                <a:latin typeface="JetBrains Mono"/>
              </a:rPr>
              <a:t>"""Prepares a point cloud with intensity</a:t>
            </a:r>
            <a:br>
              <a:rPr kumimoji="0" lang="th-TH" altLang="th-TH" sz="1000" b="0" i="1" u="none" strike="noStrike" cap="none" normalizeH="0" baseline="0" dirty="0">
                <a:ln>
                  <a:noFill/>
                </a:ln>
                <a:solidFill>
                  <a:srgbClr val="629755"/>
                </a:solidFill>
                <a:effectLst/>
                <a:latin typeface="JetBrains Mono"/>
              </a:rPr>
            </a:br>
            <a:r>
              <a:rPr kumimoji="0" lang="th-TH" altLang="th-TH" sz="1000" b="0" i="1" u="none" strike="noStrike" cap="none" normalizeH="0" baseline="0" dirty="0">
                <a:ln>
                  <a:noFill/>
                </a:ln>
                <a:solidFill>
                  <a:srgbClr val="629755"/>
                </a:solidFill>
                <a:effectLst/>
                <a:latin typeface="JetBrains Mono"/>
              </a:rPr>
              <a:t>    colors ready to be consumed by Open3D"""</a:t>
            </a:r>
            <a:br>
              <a:rPr kumimoji="0" lang="th-TH" altLang="th-TH" sz="1000" b="0" i="1" u="none" strike="noStrike" cap="none" normalizeH="0" baseline="0" dirty="0">
                <a:ln>
                  <a:noFill/>
                </a:ln>
                <a:solidFill>
                  <a:srgbClr val="629755"/>
                </a:solidFill>
                <a:effectLst/>
                <a:latin typeface="JetBrains Mono"/>
              </a:rPr>
            </a:br>
            <a:r>
              <a:rPr kumimoji="0" lang="th-TH" altLang="th-TH" sz="1000" b="0" i="1" u="none" strike="noStrike" cap="none" normalizeH="0" baseline="0" dirty="0">
                <a:ln>
                  <a:noFill/>
                </a:ln>
                <a:solidFill>
                  <a:srgbClr val="629755"/>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data = np.copy(np.frombuffer(point_cloud.raw_data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A4926"/>
                </a:solidFill>
                <a:effectLst/>
                <a:latin typeface="JetBrains Mono"/>
              </a:rPr>
              <a:t>dtype</a:t>
            </a:r>
            <a:r>
              <a:rPr kumimoji="0" lang="th-TH" altLang="th-TH" sz="1000" b="0" i="0" u="none" strike="noStrike" cap="none" normalizeH="0" baseline="0" dirty="0">
                <a:ln>
                  <a:noFill/>
                </a:ln>
                <a:solidFill>
                  <a:srgbClr val="A9B7C6"/>
                </a:solidFill>
                <a:effectLst/>
                <a:latin typeface="JetBrains Mono"/>
              </a:rPr>
              <a:t>=np.dtype(</a:t>
            </a:r>
            <a:r>
              <a:rPr kumimoji="0" lang="th-TH" altLang="th-TH" sz="1000" b="0" i="0" u="none" strike="noStrike" cap="none" normalizeH="0" baseline="0" dirty="0">
                <a:ln>
                  <a:noFill/>
                </a:ln>
                <a:solidFill>
                  <a:srgbClr val="6A8759"/>
                </a:solidFill>
                <a:effectLst/>
                <a:latin typeface="JetBrains Mono"/>
              </a:rPr>
              <a:t>'f4'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data = np.reshape(data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8888C6"/>
                </a:solidFill>
                <a:effectLst/>
                <a:latin typeface="JetBrains Mono"/>
              </a:rPr>
              <a:t>int</a:t>
            </a:r>
            <a:r>
              <a:rPr kumimoji="0" lang="th-TH" altLang="th-TH" sz="1000" b="0" i="0" u="none" strike="noStrike" cap="none" normalizeH="0" baseline="0" dirty="0">
                <a:ln>
                  <a:noFill/>
                </a:ln>
                <a:solidFill>
                  <a:srgbClr val="A9B7C6"/>
                </a:solidFill>
                <a:effectLst/>
                <a:latin typeface="JetBrains Mono"/>
              </a:rPr>
              <a:t>(data.shape[</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 /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808080"/>
                </a:solidFill>
                <a:effectLst/>
                <a:latin typeface="JetBrains Mono"/>
              </a:rPr>
              <a:t># Isolate the intensity and compute a color for it</a:t>
            </a:r>
            <a:br>
              <a:rPr kumimoji="0" lang="th-TH" altLang="th-TH" sz="1000" b="0" i="0" u="none" strike="noStrike" cap="none" normalizeH="0" baseline="0" dirty="0">
                <a:ln>
                  <a:noFill/>
                </a:ln>
                <a:solidFill>
                  <a:srgbClr val="808080"/>
                </a:solidFill>
                <a:effectLst/>
                <a:latin typeface="JetBrains Mono"/>
              </a:rPr>
            </a:br>
            <a:r>
              <a:rPr kumimoji="0" lang="th-TH" altLang="th-TH" sz="1000" b="0" i="0" u="none" strike="noStrike" cap="none" normalizeH="0" baseline="0" dirty="0">
                <a:ln>
                  <a:noFill/>
                </a:ln>
                <a:solidFill>
                  <a:srgbClr val="808080"/>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intensity = 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intensity_col = </a:t>
            </a:r>
            <a:r>
              <a:rPr kumimoji="0" lang="th-TH" altLang="th-TH" sz="1000" b="0" i="0" u="none" strike="noStrike" cap="none" normalizeH="0" baseline="0" dirty="0">
                <a:ln>
                  <a:noFill/>
                </a:ln>
                <a:solidFill>
                  <a:srgbClr val="6897BB"/>
                </a:solidFill>
                <a:effectLst/>
                <a:latin typeface="JetBrains Mono"/>
              </a:rPr>
              <a:t>1.0 </a:t>
            </a:r>
            <a:r>
              <a:rPr kumimoji="0" lang="th-TH" altLang="th-TH" sz="1000" b="0" i="0" u="none" strike="noStrike" cap="none" normalizeH="0" baseline="0" dirty="0">
                <a:ln>
                  <a:noFill/>
                </a:ln>
                <a:solidFill>
                  <a:srgbClr val="A9B7C6"/>
                </a:solidFill>
                <a:effectLst/>
                <a:latin typeface="JetBrains Mono"/>
              </a:rPr>
              <a:t>- np.log(intensity) / np.log(np.exp(-</a:t>
            </a:r>
            <a:r>
              <a:rPr kumimoji="0" lang="th-TH" altLang="th-TH" sz="1000" b="0" i="0" u="none" strike="noStrike" cap="none" normalizeH="0" baseline="0" dirty="0">
                <a:ln>
                  <a:noFill/>
                </a:ln>
                <a:solidFill>
                  <a:srgbClr val="6897BB"/>
                </a:solidFill>
                <a:effectLst/>
                <a:latin typeface="JetBrains Mono"/>
              </a:rPr>
              <a:t>0.004 </a:t>
            </a: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100</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int_color = np.c_[</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VID_RANGE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VIRIDIS[: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2</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 = 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 =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point_list.points = o3d.utility.Vector3dVector(points)</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point_list.colors = o3d.utility.Vector3dVector(int_color)</a:t>
            </a:r>
            <a:endParaRPr kumimoji="0" lang="th-TH" altLang="th-TH" sz="1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AB290126-B381-87A2-C20F-4C230A0D98A3}"/>
              </a:ext>
            </a:extLst>
          </p:cNvPr>
          <p:cNvPicPr>
            <a:picLocks noChangeAspect="1"/>
          </p:cNvPicPr>
          <p:nvPr/>
        </p:nvPicPr>
        <p:blipFill rotWithShape="1">
          <a:blip r:embed="rId6"/>
          <a:srcRect l="19569" t="16946" r="23492" b="25463"/>
          <a:stretch/>
        </p:blipFill>
        <p:spPr>
          <a:xfrm>
            <a:off x="5482692" y="1566298"/>
            <a:ext cx="3213062" cy="2502648"/>
          </a:xfrm>
          <a:prstGeom prst="rect">
            <a:avLst/>
          </a:prstGeom>
        </p:spPr>
      </p:pic>
      <p:sp>
        <p:nvSpPr>
          <p:cNvPr id="10" name="TextBox 9">
            <a:extLst>
              <a:ext uri="{FF2B5EF4-FFF2-40B4-BE49-F238E27FC236}">
                <a16:creationId xmlns:a16="http://schemas.microsoft.com/office/drawing/2014/main" id="{84FD3E0E-3F86-D339-44E8-211147C871A5}"/>
              </a:ext>
            </a:extLst>
          </p:cNvPr>
          <p:cNvSpPr txBox="1"/>
          <p:nvPr/>
        </p:nvSpPr>
        <p:spPr>
          <a:xfrm>
            <a:off x="268994" y="1241118"/>
            <a:ext cx="291137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Define sensor callback function </a:t>
            </a:r>
            <a:endParaRPr lang="en-TH"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76A885E-BF8F-751F-361B-926A15701490}"/>
              </a:ext>
            </a:extLst>
          </p:cNvPr>
          <p:cNvSpPr txBox="1"/>
          <p:nvPr/>
        </p:nvSpPr>
        <p:spPr>
          <a:xfrm>
            <a:off x="212834" y="4536214"/>
            <a:ext cx="249138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Config sensor parameters </a:t>
            </a:r>
            <a:endParaRPr lang="en-TH" sz="1400" dirty="0">
              <a:latin typeface="Arial" panose="020B0604020202020204" pitchFamily="34" charset="0"/>
              <a:cs typeface="Arial" panose="020B0604020202020204" pitchFamily="34" charset="0"/>
            </a:endParaRPr>
          </a:p>
        </p:txBody>
      </p:sp>
      <p:sp>
        <p:nvSpPr>
          <p:cNvPr id="14" name="TextBox 13"/>
          <p:cNvSpPr txBox="1"/>
          <p:nvPr/>
        </p:nvSpPr>
        <p:spPr>
          <a:xfrm>
            <a:off x="276275" y="884873"/>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LIDAR Coding Example</a:t>
            </a:r>
          </a:p>
        </p:txBody>
      </p:sp>
    </p:spTree>
    <p:extLst>
      <p:ext uri="{BB962C8B-B14F-4D97-AF65-F5344CB8AC3E}">
        <p14:creationId xmlns:p14="http://schemas.microsoft.com/office/powerpoint/2010/main" val="4048437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29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descr="トヨタが採用、デンソーがミリ波レーダーを6割小型化 | 日経クロステック（xTECH）">
            <a:extLst>
              <a:ext uri="{FF2B5EF4-FFF2-40B4-BE49-F238E27FC236}">
                <a16:creationId xmlns:a16="http://schemas.microsoft.com/office/drawing/2014/main" id="{87EB4FB6-885C-DC33-F790-9D350881D00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013" r="17036"/>
          <a:stretch/>
        </p:blipFill>
        <p:spPr bwMode="auto">
          <a:xfrm>
            <a:off x="365207" y="2118620"/>
            <a:ext cx="2703085" cy="20437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A671DB4-46AB-0303-D309-AF49BE42D245}"/>
              </a:ext>
            </a:extLst>
          </p:cNvPr>
          <p:cNvSpPr txBox="1"/>
          <p:nvPr/>
        </p:nvSpPr>
        <p:spPr>
          <a:xfrm>
            <a:off x="365207" y="4233885"/>
            <a:ext cx="2703085" cy="400110"/>
          </a:xfrm>
          <a:prstGeom prst="rect">
            <a:avLst/>
          </a:prstGeom>
          <a:solidFill>
            <a:srgbClr val="5F5F5F">
              <a:alpha val="52157"/>
            </a:srgbClr>
          </a:solidFill>
        </p:spPr>
        <p:txBody>
          <a:bodyPr wrap="square" rtlCol="0">
            <a:spAutoFit/>
          </a:bodyPr>
          <a:lstStyle/>
          <a:p>
            <a:pPr algn="ctr"/>
            <a:r>
              <a:rPr lang="en-US" sz="2000" b="1" dirty="0">
                <a:effectLst>
                  <a:glow rad="101600">
                    <a:schemeClr val="bg1">
                      <a:lumMod val="95000"/>
                      <a:alpha val="60000"/>
                    </a:schemeClr>
                  </a:glow>
                </a:effectLst>
                <a:latin typeface="Arial" panose="020B0604020202020204" pitchFamily="34" charset="0"/>
                <a:cs typeface="Arial" panose="020B0604020202020204" pitchFamily="34" charset="0"/>
              </a:rPr>
              <a:t>Phased-Array Radar</a:t>
            </a:r>
            <a:endParaRPr lang="th-TH" sz="2000" b="1" dirty="0">
              <a:effectLst>
                <a:glow rad="101600">
                  <a:schemeClr val="bg1">
                    <a:lumMod val="95000"/>
                    <a:alpha val="60000"/>
                  </a:schemeClr>
                </a:glow>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B22ECDA1-056D-FF9F-F4A4-F0E9B4731EFF}"/>
              </a:ext>
            </a:extLst>
          </p:cNvPr>
          <p:cNvGraphicFramePr>
            <a:graphicFrameLocks noGrp="1"/>
          </p:cNvGraphicFramePr>
          <p:nvPr>
            <p:extLst>
              <p:ext uri="{D42A27DB-BD31-4B8C-83A1-F6EECF244321}">
                <p14:modId xmlns:p14="http://schemas.microsoft.com/office/powerpoint/2010/main" val="2993278815"/>
              </p:ext>
            </p:extLst>
          </p:nvPr>
        </p:nvGraphicFramePr>
        <p:xfrm>
          <a:off x="3104464" y="3997504"/>
          <a:ext cx="5916474" cy="2225040"/>
        </p:xfrm>
        <a:graphic>
          <a:graphicData uri="http://schemas.openxmlformats.org/drawingml/2006/table">
            <a:tbl>
              <a:tblPr firstRow="1" bandRow="1">
                <a:tableStyleId>{5C22544A-7EE6-4342-B048-85BDC9FD1C3A}</a:tableStyleId>
              </a:tblPr>
              <a:tblGrid>
                <a:gridCol w="1908699">
                  <a:extLst>
                    <a:ext uri="{9D8B030D-6E8A-4147-A177-3AD203B41FA5}">
                      <a16:colId xmlns:a16="http://schemas.microsoft.com/office/drawing/2014/main" val="2538537584"/>
                    </a:ext>
                  </a:extLst>
                </a:gridCol>
                <a:gridCol w="4007775">
                  <a:extLst>
                    <a:ext uri="{9D8B030D-6E8A-4147-A177-3AD203B41FA5}">
                      <a16:colId xmlns:a16="http://schemas.microsoft.com/office/drawing/2014/main" val="2910814460"/>
                    </a:ext>
                  </a:extLst>
                </a:gridCol>
              </a:tblGrid>
              <a:tr h="370840">
                <a:tc>
                  <a:txBody>
                    <a:bodyPr/>
                    <a:lstStyle/>
                    <a:p>
                      <a:pPr algn="ctr"/>
                      <a:r>
                        <a:rPr lang="en-US" sz="1200" b="1" i="0" kern="1200" dirty="0">
                          <a:solidFill>
                            <a:schemeClr val="lt1"/>
                          </a:solidFill>
                          <a:effectLst/>
                          <a:latin typeface="Arial" panose="020B0604020202020204" pitchFamily="34" charset="0"/>
                          <a:ea typeface="+mn-ea"/>
                          <a:cs typeface="Arial" panose="020B0604020202020204" pitchFamily="34" charset="0"/>
                        </a:rPr>
                        <a:t>Attribute</a:t>
                      </a:r>
                      <a:endParaRPr lang="th-TH" sz="1200" dirty="0">
                        <a:latin typeface="Arial" panose="020B0604020202020204" pitchFamily="34" charset="0"/>
                      </a:endParaRPr>
                    </a:p>
                  </a:txBody>
                  <a:tcPr anchor="ctr"/>
                </a:tc>
                <a:tc>
                  <a:txBody>
                    <a:bodyPr/>
                    <a:lstStyle/>
                    <a:p>
                      <a:pPr algn="ctr"/>
                      <a:r>
                        <a:rPr lang="en-US" sz="1200" b="1" i="0" kern="1200" dirty="0">
                          <a:solidFill>
                            <a:schemeClr val="lt1"/>
                          </a:solidFill>
                          <a:effectLst/>
                          <a:latin typeface="Arial" panose="020B0604020202020204" pitchFamily="34" charset="0"/>
                          <a:ea typeface="+mn-ea"/>
                          <a:cs typeface="Arial" panose="020B0604020202020204" pitchFamily="34" charset="0"/>
                        </a:rPr>
                        <a:t>Description</a:t>
                      </a:r>
                      <a:endParaRPr lang="th-TH" sz="1200" dirty="0">
                        <a:latin typeface="Arial" panose="020B0604020202020204" pitchFamily="34" charset="0"/>
                      </a:endParaRPr>
                    </a:p>
                  </a:txBody>
                  <a:tcPr anchor="ctr"/>
                </a:tc>
                <a:extLst>
                  <a:ext uri="{0D108BD9-81ED-4DB2-BD59-A6C34878D82A}">
                    <a16:rowId xmlns:a16="http://schemas.microsoft.com/office/drawing/2014/main" val="3324818476"/>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horizontal_fov</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Horizontal field of view in degrees.</a:t>
                      </a:r>
                      <a:endParaRPr lang="th-TH" sz="1200" dirty="0">
                        <a:latin typeface="Arial" panose="020B0604020202020204" pitchFamily="34" charset="0"/>
                      </a:endParaRPr>
                    </a:p>
                  </a:txBody>
                  <a:tcPr/>
                </a:tc>
                <a:extLst>
                  <a:ext uri="{0D108BD9-81ED-4DB2-BD59-A6C34878D82A}">
                    <a16:rowId xmlns:a16="http://schemas.microsoft.com/office/drawing/2014/main" val="3356282946"/>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points_per_second</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Points generated by all lasers per second.</a:t>
                      </a:r>
                      <a:endParaRPr lang="th-TH" sz="1200" dirty="0">
                        <a:latin typeface="Arial" panose="020B0604020202020204" pitchFamily="34" charset="0"/>
                      </a:endParaRPr>
                    </a:p>
                  </a:txBody>
                  <a:tcPr/>
                </a:tc>
                <a:extLst>
                  <a:ext uri="{0D108BD9-81ED-4DB2-BD59-A6C34878D82A}">
                    <a16:rowId xmlns:a16="http://schemas.microsoft.com/office/drawing/2014/main" val="74178844"/>
                  </a:ext>
                </a:extLst>
              </a:tr>
              <a:tr h="370840">
                <a:tc>
                  <a:txBody>
                    <a:bodyPr/>
                    <a:lstStyle/>
                    <a:p>
                      <a:pPr algn="ctr"/>
                      <a:r>
                        <a:rPr lang="en-US" sz="1200" b="0" i="0" kern="1200" dirty="0">
                          <a:solidFill>
                            <a:schemeClr val="dk1"/>
                          </a:solidFill>
                          <a:effectLst/>
                          <a:latin typeface="Arial" panose="020B0604020202020204" pitchFamily="34" charset="0"/>
                          <a:ea typeface="+mn-ea"/>
                          <a:cs typeface="Arial" panose="020B0604020202020204" pitchFamily="34" charset="0"/>
                        </a:rPr>
                        <a:t>range</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Maximum distance to measure/raycast in meters.</a:t>
                      </a:r>
                      <a:endParaRPr lang="th-TH" sz="1200" dirty="0">
                        <a:latin typeface="Arial" panose="020B0604020202020204" pitchFamily="34" charset="0"/>
                      </a:endParaRPr>
                    </a:p>
                  </a:txBody>
                  <a:tcPr/>
                </a:tc>
                <a:extLst>
                  <a:ext uri="{0D108BD9-81ED-4DB2-BD59-A6C34878D82A}">
                    <a16:rowId xmlns:a16="http://schemas.microsoft.com/office/drawing/2014/main" val="1770504024"/>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sensor_tick</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Simulation seconds between sensor captures (ticks).</a:t>
                      </a:r>
                      <a:endParaRPr lang="th-TH" sz="1200" dirty="0">
                        <a:latin typeface="Arial" panose="020B0604020202020204" pitchFamily="34" charset="0"/>
                      </a:endParaRPr>
                    </a:p>
                  </a:txBody>
                  <a:tcPr/>
                </a:tc>
                <a:extLst>
                  <a:ext uri="{0D108BD9-81ED-4DB2-BD59-A6C34878D82A}">
                    <a16:rowId xmlns:a16="http://schemas.microsoft.com/office/drawing/2014/main" val="999970777"/>
                  </a:ext>
                </a:extLst>
              </a:tr>
              <a:tr h="370840">
                <a:tc>
                  <a:txBody>
                    <a:bodyPr/>
                    <a:lstStyle/>
                    <a:p>
                      <a:pPr algn="ctr"/>
                      <a:r>
                        <a:rPr lang="en-US" sz="1200" b="0" i="0" kern="1200" dirty="0" err="1">
                          <a:solidFill>
                            <a:schemeClr val="dk1"/>
                          </a:solidFill>
                          <a:effectLst/>
                          <a:latin typeface="Arial" panose="020B0604020202020204" pitchFamily="34" charset="0"/>
                          <a:ea typeface="+mn-ea"/>
                          <a:cs typeface="Arial" panose="020B0604020202020204" pitchFamily="34" charset="0"/>
                        </a:rPr>
                        <a:t>vertical_fov</a:t>
                      </a:r>
                      <a:endParaRPr lang="th-TH" sz="1200" dirty="0">
                        <a:latin typeface="Arial" panose="020B0604020202020204" pitchFamily="34" charset="0"/>
                      </a:endParaRPr>
                    </a:p>
                  </a:txBody>
                  <a:tcPr/>
                </a:tc>
                <a:tc>
                  <a:txBody>
                    <a:bodyPr/>
                    <a:lstStyle/>
                    <a:p>
                      <a:pPr algn="l"/>
                      <a:r>
                        <a:rPr lang="en-US" sz="1200" b="0" i="0" kern="1200" dirty="0">
                          <a:solidFill>
                            <a:schemeClr val="dk1"/>
                          </a:solidFill>
                          <a:effectLst/>
                          <a:latin typeface="Arial" panose="020B0604020202020204" pitchFamily="34" charset="0"/>
                          <a:ea typeface="+mn-ea"/>
                          <a:cs typeface="Arial" panose="020B0604020202020204" pitchFamily="34" charset="0"/>
                        </a:rPr>
                        <a:t>Vertical field of view in degrees.</a:t>
                      </a:r>
                      <a:endParaRPr lang="th-TH" sz="1200" dirty="0">
                        <a:latin typeface="Arial" panose="020B0604020202020204" pitchFamily="34" charset="0"/>
                      </a:endParaRPr>
                    </a:p>
                  </a:txBody>
                  <a:tcPr/>
                </a:tc>
                <a:extLst>
                  <a:ext uri="{0D108BD9-81ED-4DB2-BD59-A6C34878D82A}">
                    <a16:rowId xmlns:a16="http://schemas.microsoft.com/office/drawing/2014/main" val="1494685087"/>
                  </a:ext>
                </a:extLst>
              </a:tr>
            </a:tbl>
          </a:graphicData>
        </a:graphic>
      </p:graphicFrame>
      <p:pic>
        <p:nvPicPr>
          <p:cNvPr id="10" name="Picture 9">
            <a:extLst>
              <a:ext uri="{FF2B5EF4-FFF2-40B4-BE49-F238E27FC236}">
                <a16:creationId xmlns:a16="http://schemas.microsoft.com/office/drawing/2014/main" id="{9187A519-AD69-50DB-44D1-892BECBA296E}"/>
              </a:ext>
            </a:extLst>
          </p:cNvPr>
          <p:cNvPicPr>
            <a:picLocks noChangeAspect="1"/>
          </p:cNvPicPr>
          <p:nvPr/>
        </p:nvPicPr>
        <p:blipFill>
          <a:blip r:embed="rId7"/>
          <a:stretch>
            <a:fillRect/>
          </a:stretch>
        </p:blipFill>
        <p:spPr>
          <a:xfrm>
            <a:off x="3236359" y="1922310"/>
            <a:ext cx="5652684" cy="1915469"/>
          </a:xfrm>
          <a:prstGeom prst="rect">
            <a:avLst/>
          </a:prstGeom>
        </p:spPr>
      </p:pic>
      <p:sp>
        <p:nvSpPr>
          <p:cNvPr id="11" name="TextBox 10">
            <a:extLst>
              <a:ext uri="{FF2B5EF4-FFF2-40B4-BE49-F238E27FC236}">
                <a16:creationId xmlns:a16="http://schemas.microsoft.com/office/drawing/2014/main" id="{491044D5-A4A6-58E4-FD91-93D430254768}"/>
              </a:ext>
            </a:extLst>
          </p:cNvPr>
          <p:cNvSpPr txBox="1"/>
          <p:nvPr/>
        </p:nvSpPr>
        <p:spPr>
          <a:xfrm>
            <a:off x="226686" y="1005019"/>
            <a:ext cx="8455265" cy="523220"/>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Radar</a:t>
            </a:r>
            <a:r>
              <a:rPr lang="en-US" sz="1400" dirty="0">
                <a:latin typeface="Arial" panose="020B0604020202020204" pitchFamily="34" charset="0"/>
                <a:cs typeface="Arial" panose="020B0604020202020204" pitchFamily="34" charset="0"/>
              </a:rPr>
              <a:t> (Radio Detection and Ranging) is a radiolocation system that uses radio waves to determine the distance (ranging), angle (azimuth), and radial velocity of objects relative to the site.</a:t>
            </a:r>
            <a:endParaRPr lang="th-TH" sz="1400" dirty="0">
              <a:latin typeface="Arial" panose="020B0604020202020204" pitchFamily="34" charset="0"/>
            </a:endParaRPr>
          </a:p>
        </p:txBody>
      </p:sp>
    </p:spTree>
    <p:extLst>
      <p:ext uri="{BB962C8B-B14F-4D97-AF65-F5344CB8AC3E}">
        <p14:creationId xmlns:p14="http://schemas.microsoft.com/office/powerpoint/2010/main" val="80991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
          <p:cNvSpPr txBox="1">
            <a:spLocks/>
          </p:cNvSpPr>
          <p:nvPr/>
        </p:nvSpPr>
        <p:spPr>
          <a:xfrm>
            <a:off x="212834" y="14138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Background &amp; Purpose</a:t>
            </a:r>
          </a:p>
        </p:txBody>
      </p:sp>
      <p:sp>
        <p:nvSpPr>
          <p:cNvPr id="5" name="TextBox 4"/>
          <p:cNvSpPr txBox="1"/>
          <p:nvPr/>
        </p:nvSpPr>
        <p:spPr>
          <a:xfrm>
            <a:off x="179512" y="966207"/>
            <a:ext cx="8607637" cy="2246769"/>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Currently, the automotive industry is moving toward the mobility innovation of the future which can refer to “CASE” framework (Connected, Autonomous, Sharing, Electric). The Digital Twins technology is one of the keys technology for this innovation.</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Thus, the automotive requirement is more complex as well as testing scenario. In order to fulfill these requirements, the system &amp; software development method has to be evolved and “Digital Twins” is one the key technology for this evolution in automotive industry.</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We aim to </a:t>
            </a:r>
            <a:r>
              <a:rPr lang="en-US" sz="1400" u="sng" dirty="0">
                <a:latin typeface="Arial" panose="020B0604020202020204" pitchFamily="34" charset="0"/>
                <a:cs typeface="Arial" panose="020B0604020202020204" pitchFamily="34" charset="0"/>
              </a:rPr>
              <a:t>promote digital twins trend of automotive software development</a:t>
            </a:r>
            <a:r>
              <a:rPr lang="en-US" sz="1400" dirty="0">
                <a:latin typeface="Arial" panose="020B0604020202020204" pitchFamily="34" charset="0"/>
                <a:cs typeface="Arial" panose="020B0604020202020204" pitchFamily="34" charset="0"/>
              </a:rPr>
              <a:t> industry and </a:t>
            </a:r>
            <a:r>
              <a:rPr lang="en-US" sz="1400" u="sng" dirty="0">
                <a:latin typeface="Arial" panose="020B0604020202020204" pitchFamily="34" charset="0"/>
                <a:cs typeface="Arial" panose="020B0604020202020204" pitchFamily="34" charset="0"/>
              </a:rPr>
              <a:t>encourage university student to build career</a:t>
            </a:r>
            <a:r>
              <a:rPr lang="en-US" sz="1400" dirty="0">
                <a:latin typeface="Arial" panose="020B0604020202020204" pitchFamily="34" charset="0"/>
                <a:cs typeface="Arial" panose="020B0604020202020204" pitchFamily="34" charset="0"/>
              </a:rPr>
              <a:t> in automotive software development industry in Thailand.</a:t>
            </a:r>
          </a:p>
        </p:txBody>
      </p:sp>
      <p:sp>
        <p:nvSpPr>
          <p:cNvPr id="9"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9"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2802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131496"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30</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Rectangle 6">
            <a:extLst>
              <a:ext uri="{FF2B5EF4-FFF2-40B4-BE49-F238E27FC236}">
                <a16:creationId xmlns:a16="http://schemas.microsoft.com/office/drawing/2014/main" id="{B388CF32-B956-738A-B4CA-A9EE58017C62}"/>
              </a:ext>
            </a:extLst>
          </p:cNvPr>
          <p:cNvSpPr>
            <a:spLocks noChangeArrowheads="1"/>
          </p:cNvSpPr>
          <p:nvPr/>
        </p:nvSpPr>
        <p:spPr bwMode="auto">
          <a:xfrm>
            <a:off x="356152" y="5376080"/>
            <a:ext cx="5016910" cy="133214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a:ln>
                  <a:noFill/>
                </a:ln>
                <a:solidFill>
                  <a:srgbClr val="808080"/>
                </a:solidFill>
                <a:effectLst/>
                <a:latin typeface="JetBrains Mono"/>
              </a:rPr>
              <a:t># Set up RADAR, parameters are to assisst visualisation</a:t>
            </a:r>
            <a:br>
              <a:rPr kumimoji="0" lang="th-TH" altLang="th-TH" sz="1000" b="0" i="0" u="none" strike="noStrike" cap="none" normalizeH="0" baseline="0">
                <a:ln>
                  <a:noFill/>
                </a:ln>
                <a:solidFill>
                  <a:srgbClr val="808080"/>
                </a:solidFill>
                <a:effectLst/>
                <a:latin typeface="JetBrains Mono"/>
              </a:rPr>
            </a:br>
            <a:r>
              <a:rPr kumimoji="0" lang="th-TH" altLang="th-TH" sz="1000" b="0" i="0" u="none" strike="noStrike" cap="none" normalizeH="0" baseline="0">
                <a:ln>
                  <a:noFill/>
                </a:ln>
                <a:solidFill>
                  <a:srgbClr val="A9B7C6"/>
                </a:solidFill>
                <a:effectLst/>
                <a:latin typeface="JetBrains Mono"/>
              </a:rPr>
              <a:t>radar_bp = bp_lib.find(</a:t>
            </a:r>
            <a:r>
              <a:rPr kumimoji="0" lang="th-TH" altLang="th-TH" sz="1000" b="0" i="0" u="none" strike="noStrike" cap="none" normalizeH="0" baseline="0">
                <a:ln>
                  <a:noFill/>
                </a:ln>
                <a:solidFill>
                  <a:srgbClr val="6A8759"/>
                </a:solidFill>
                <a:effectLst/>
                <a:latin typeface="JetBrains Mono"/>
              </a:rPr>
              <a:t>'sensor.other.radar'</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'horizontal_fov'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'30.0'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'vertical_fov'</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'30.0'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radar_bp.set_attribute(</a:t>
            </a:r>
            <a:r>
              <a:rPr kumimoji="0" lang="th-TH" altLang="th-TH" sz="1000" b="0" i="0" u="none" strike="noStrike" cap="none" normalizeH="0" baseline="0">
                <a:ln>
                  <a:noFill/>
                </a:ln>
                <a:solidFill>
                  <a:srgbClr val="6A8759"/>
                </a:solidFill>
                <a:effectLst/>
                <a:latin typeface="JetBrains Mono"/>
              </a:rPr>
              <a:t>'points_per_second'</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6A8759"/>
                </a:solidFill>
                <a:effectLst/>
                <a:latin typeface="JetBrains Mono"/>
              </a:rPr>
              <a:t>'10000'</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radar_init_trans = carla.Transform(carla.Location(</a:t>
            </a:r>
            <a:r>
              <a:rPr kumimoji="0" lang="th-TH" altLang="th-TH" sz="1000" b="0" i="0" u="none" strike="noStrike" cap="none" normalizeH="0" baseline="0">
                <a:ln>
                  <a:noFill/>
                </a:ln>
                <a:solidFill>
                  <a:srgbClr val="AA4926"/>
                </a:solidFill>
                <a:effectLst/>
                <a:latin typeface="JetBrains Mono"/>
              </a:rPr>
              <a:t>z</a:t>
            </a:r>
            <a:r>
              <a:rPr kumimoji="0" lang="th-TH" altLang="th-TH" sz="1000" b="0" i="0" u="none" strike="noStrike" cap="none" normalizeH="0" baseline="0">
                <a:ln>
                  <a:noFill/>
                </a:ln>
                <a:solidFill>
                  <a:srgbClr val="A9B7C6"/>
                </a:solidFill>
                <a:effectLst/>
                <a:latin typeface="JetBrains Mono"/>
              </a:rPr>
              <a:t>=</a:t>
            </a:r>
            <a:r>
              <a:rPr kumimoji="0" lang="th-TH" altLang="th-TH" sz="1000" b="0" i="0" u="none" strike="noStrike" cap="none" normalizeH="0" baseline="0">
                <a:ln>
                  <a:noFill/>
                </a:ln>
                <a:solidFill>
                  <a:srgbClr val="6897BB"/>
                </a:solidFill>
                <a:effectLst/>
                <a:latin typeface="JetBrains Mono"/>
              </a:rPr>
              <a:t>2</a:t>
            </a:r>
            <a:r>
              <a:rPr kumimoji="0" lang="th-TH" altLang="th-TH" sz="1000" b="0" i="0" u="none" strike="noStrike" cap="none" normalizeH="0" baseline="0">
                <a:ln>
                  <a:noFill/>
                </a:ln>
                <a:solidFill>
                  <a:srgbClr val="A9B7C6"/>
                </a:solidFill>
                <a:effectLst/>
                <a:latin typeface="JetBrains Mono"/>
              </a:rPr>
              <a:t>))</a:t>
            </a:r>
            <a:br>
              <a:rPr kumimoji="0" lang="th-TH" altLang="th-TH" sz="1000" b="0" i="0" u="none" strike="noStrike" cap="none" normalizeH="0" baseline="0">
                <a:ln>
                  <a:noFill/>
                </a:ln>
                <a:solidFill>
                  <a:srgbClr val="A9B7C6"/>
                </a:solidFill>
                <a:effectLst/>
                <a:latin typeface="JetBrains Mono"/>
              </a:rPr>
            </a:br>
            <a:r>
              <a:rPr kumimoji="0" lang="th-TH" altLang="th-TH" sz="1000" b="0" i="0" u="none" strike="noStrike" cap="none" normalizeH="0" baseline="0">
                <a:ln>
                  <a:noFill/>
                </a:ln>
                <a:solidFill>
                  <a:srgbClr val="A9B7C6"/>
                </a:solidFill>
                <a:effectLst/>
                <a:latin typeface="JetBrains Mono"/>
              </a:rPr>
              <a:t>radar = world.spawn_actor(radar_bp</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9B7C6"/>
                </a:solidFill>
                <a:effectLst/>
                <a:latin typeface="JetBrains Mono"/>
              </a:rPr>
              <a:t>radar_init_trans</a:t>
            </a:r>
            <a:r>
              <a:rPr kumimoji="0" lang="th-TH" altLang="th-TH" sz="1000" b="0" i="0" u="none" strike="noStrike" cap="none" normalizeH="0" baseline="0">
                <a:ln>
                  <a:noFill/>
                </a:ln>
                <a:solidFill>
                  <a:srgbClr val="CC7832"/>
                </a:solidFill>
                <a:effectLst/>
                <a:latin typeface="JetBrains Mono"/>
              </a:rPr>
              <a:t>, </a:t>
            </a:r>
            <a:r>
              <a:rPr kumimoji="0" lang="th-TH" altLang="th-TH" sz="1000" b="0" i="0" u="none" strike="noStrike" cap="none" normalizeH="0" baseline="0">
                <a:ln>
                  <a:noFill/>
                </a:ln>
                <a:solidFill>
                  <a:srgbClr val="AA4926"/>
                </a:solidFill>
                <a:effectLst/>
                <a:latin typeface="JetBrains Mono"/>
              </a:rPr>
              <a:t>attach_to</a:t>
            </a:r>
            <a:r>
              <a:rPr kumimoji="0" lang="th-TH" altLang="th-TH" sz="1000" b="0" i="0" u="none" strike="noStrike" cap="none" normalizeH="0" baseline="0">
                <a:ln>
                  <a:noFill/>
                </a:ln>
                <a:solidFill>
                  <a:srgbClr val="A9B7C6"/>
                </a:solidFill>
                <a:effectLst/>
                <a:latin typeface="JetBrains Mono"/>
              </a:rPr>
              <a:t>=vehicle)</a:t>
            </a:r>
            <a:endParaRPr kumimoji="0" lang="th-TH" altLang="th-TH" sz="1000" b="0" i="0" u="none" strike="noStrike" cap="none" normalizeH="0" baseline="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731E2B75-61AD-4484-7973-4B271F0A6362}"/>
              </a:ext>
            </a:extLst>
          </p:cNvPr>
          <p:cNvSpPr>
            <a:spLocks noChangeArrowheads="1"/>
          </p:cNvSpPr>
          <p:nvPr/>
        </p:nvSpPr>
        <p:spPr bwMode="auto">
          <a:xfrm>
            <a:off x="356153" y="1655649"/>
            <a:ext cx="5016910" cy="334585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000" b="0" i="0" u="none" strike="noStrike" cap="none" normalizeH="0" baseline="0" dirty="0">
                <a:ln>
                  <a:noFill/>
                </a:ln>
                <a:solidFill>
                  <a:srgbClr val="CC7832"/>
                </a:solidFill>
                <a:effectLst/>
                <a:latin typeface="JetBrains Mono"/>
              </a:rPr>
              <a:t>def </a:t>
            </a:r>
            <a:r>
              <a:rPr kumimoji="0" lang="th-TH" altLang="th-TH" sz="1000" b="0" i="0" u="none" strike="noStrike" cap="none" normalizeH="0" baseline="0" dirty="0">
                <a:ln>
                  <a:noFill/>
                </a:ln>
                <a:solidFill>
                  <a:srgbClr val="FFC66D"/>
                </a:solidFill>
                <a:effectLst/>
                <a:latin typeface="JetBrains Mono"/>
              </a:rPr>
              <a:t>radar_callback</a:t>
            </a:r>
            <a:r>
              <a:rPr kumimoji="0" lang="th-TH" altLang="th-TH" sz="1000" b="0" i="0" u="none" strike="noStrike" cap="none" normalizeH="0" baseline="0" dirty="0">
                <a:ln>
                  <a:noFill/>
                </a:ln>
                <a:solidFill>
                  <a:srgbClr val="A9B7C6"/>
                </a:solidFill>
                <a:effectLst/>
                <a:latin typeface="JetBrains Mono"/>
              </a:rPr>
              <a:t>(data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point_list):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radar_data = np.zeros((</a:t>
            </a:r>
            <a:r>
              <a:rPr kumimoji="0" lang="th-TH" altLang="th-TH" sz="1000" b="0" i="0" u="none" strike="noStrike" cap="none" normalizeH="0" baseline="0" dirty="0">
                <a:ln>
                  <a:noFill/>
                </a:ln>
                <a:solidFill>
                  <a:srgbClr val="8888C6"/>
                </a:solidFill>
                <a:effectLst/>
                <a:latin typeface="JetBrains Mono"/>
              </a:rPr>
              <a:t>len</a:t>
            </a:r>
            <a:r>
              <a:rPr kumimoji="0" lang="th-TH" altLang="th-TH" sz="1000" b="0" i="0" u="none" strike="noStrike" cap="none" normalizeH="0" baseline="0" dirty="0">
                <a:ln>
                  <a:noFill/>
                </a:ln>
                <a:solidFill>
                  <a:srgbClr val="A9B7C6"/>
                </a:solidFill>
                <a:effectLst/>
                <a:latin typeface="JetBrains Mono"/>
              </a:rPr>
              <a:t>(data)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4</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CC7832"/>
                </a:solidFill>
                <a:effectLst/>
                <a:latin typeface="JetBrains Mono"/>
              </a:rPr>
              <a:t>for </a:t>
            </a:r>
            <a:r>
              <a:rPr kumimoji="0" lang="th-TH" altLang="th-TH" sz="1000" b="0" i="0" u="none" strike="noStrike" cap="none" normalizeH="0" baseline="0" dirty="0">
                <a:ln>
                  <a:noFill/>
                </a:ln>
                <a:solidFill>
                  <a:srgbClr val="A9B7C6"/>
                </a:solidFill>
                <a:effectLst/>
                <a:latin typeface="JetBrains Mono"/>
              </a:rPr>
              <a:t>i</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detection </a:t>
            </a:r>
            <a:r>
              <a:rPr kumimoji="0" lang="th-TH" altLang="th-TH" sz="1000" b="0" i="0" u="none" strike="noStrike" cap="none" normalizeH="0" baseline="0" dirty="0">
                <a:ln>
                  <a:noFill/>
                </a:ln>
                <a:solidFill>
                  <a:srgbClr val="CC7832"/>
                </a:solidFill>
                <a:effectLst/>
                <a:latin typeface="JetBrains Mono"/>
              </a:rPr>
              <a:t>in </a:t>
            </a:r>
            <a:r>
              <a:rPr kumimoji="0" lang="th-TH" altLang="th-TH" sz="1000" b="0" i="0" u="none" strike="noStrike" cap="none" normalizeH="0" baseline="0" dirty="0">
                <a:ln>
                  <a:noFill/>
                </a:ln>
                <a:solidFill>
                  <a:srgbClr val="8888C6"/>
                </a:solidFill>
                <a:effectLst/>
                <a:latin typeface="JetBrains Mono"/>
              </a:rPr>
              <a:t>enumerate</a:t>
            </a:r>
            <a:r>
              <a:rPr kumimoji="0" lang="th-TH" altLang="th-TH" sz="1000" b="0" i="0" u="none" strike="noStrike" cap="none" normalizeH="0" baseline="0" dirty="0">
                <a:ln>
                  <a:noFill/>
                </a:ln>
                <a:solidFill>
                  <a:srgbClr val="A9B7C6"/>
                </a:solidFill>
                <a:effectLst/>
                <a:latin typeface="JetBrains Mono"/>
              </a:rPr>
              <a:t>(data):</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x = detection.depth * math.cos(detection.altitude) * math.cos(detection.azimuth)</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y = detection.depth * math.cos(detection.altitude) * math.sin(detection.azimuth)</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z = detection.depth * math.sin(detection.altitude)</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radar_data[i</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 = [x</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y</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z</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detection.velocity]</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 = np.abs(radar_data[: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intensity_col = </a:t>
            </a:r>
            <a:r>
              <a:rPr kumimoji="0" lang="th-TH" altLang="th-TH" sz="1000" b="0" i="0" u="none" strike="noStrike" cap="none" normalizeH="0" baseline="0" dirty="0">
                <a:ln>
                  <a:noFill/>
                </a:ln>
                <a:solidFill>
                  <a:srgbClr val="6897BB"/>
                </a:solidFill>
                <a:effectLst/>
                <a:latin typeface="JetBrains Mono"/>
              </a:rPr>
              <a:t>1.0 </a:t>
            </a:r>
            <a:r>
              <a:rPr kumimoji="0" lang="th-TH" altLang="th-TH" sz="1000" b="0" i="0" u="none" strike="noStrike" cap="none" normalizeH="0" baseline="0" dirty="0">
                <a:ln>
                  <a:noFill/>
                </a:ln>
                <a:solidFill>
                  <a:srgbClr val="A9B7C6"/>
                </a:solidFill>
                <a:effectLst/>
                <a:latin typeface="JetBrains Mono"/>
              </a:rPr>
              <a:t>- np.log(intensity) / np.log(np.exp(-</a:t>
            </a:r>
            <a:r>
              <a:rPr kumimoji="0" lang="th-TH" altLang="th-TH" sz="1000" b="0" i="0" u="none" strike="noStrike" cap="none" normalizeH="0" baseline="0" dirty="0">
                <a:ln>
                  <a:noFill/>
                </a:ln>
                <a:solidFill>
                  <a:srgbClr val="6897BB"/>
                </a:solidFill>
                <a:effectLst/>
                <a:latin typeface="JetBrains Mono"/>
              </a:rPr>
              <a:t>0.004 </a:t>
            </a:r>
            <a:r>
              <a:rPr kumimoji="0" lang="th-TH" altLang="th-TH" sz="1000" b="0" i="0" u="none" strike="noStrike" cap="none" normalizeH="0" baseline="0" dirty="0">
                <a:ln>
                  <a:noFill/>
                </a:ln>
                <a:solidFill>
                  <a:srgbClr val="A9B7C6"/>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100</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int_color = np.c_[</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0</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CC7832"/>
                </a:solidFill>
                <a:effectLst/>
                <a:latin typeface="JetBrains Mono"/>
              </a:rPr>
              <a:t>,</a:t>
            </a:r>
            <a:br>
              <a:rPr kumimoji="0" lang="th-TH" altLang="th-TH" sz="1000" b="0" i="0" u="none" strike="noStrike" cap="none" normalizeH="0" baseline="0" dirty="0">
                <a:ln>
                  <a:noFill/>
                </a:ln>
                <a:solidFill>
                  <a:srgbClr val="CC7832"/>
                </a:solidFill>
                <a:effectLst/>
                <a:latin typeface="JetBrains Mono"/>
              </a:rPr>
            </a:b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np.interp(intensity_col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COOL_RANGE</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COOL[:</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6897BB"/>
                </a:solidFill>
                <a:effectLst/>
                <a:latin typeface="JetBrains Mono"/>
              </a:rPr>
              <a:t>2</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 = radar_data[:</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 = -points[:</a:t>
            </a:r>
            <a:r>
              <a:rPr kumimoji="0" lang="th-TH" altLang="th-TH" sz="1000" b="0" i="0" u="none" strike="noStrike" cap="none" normalizeH="0" baseline="0" dirty="0">
                <a:ln>
                  <a:noFill/>
                </a:ln>
                <a:solidFill>
                  <a:srgbClr val="CC7832"/>
                </a:solidFill>
                <a:effectLst/>
                <a:latin typeface="JetBrains Mono"/>
              </a:rPr>
              <a:t>, </a:t>
            </a:r>
            <a:r>
              <a:rPr kumimoji="0" lang="th-TH" altLang="th-TH" sz="1000" b="0" i="0" u="none" strike="noStrike" cap="none" normalizeH="0" baseline="0" dirty="0">
                <a:ln>
                  <a:noFill/>
                </a:ln>
                <a:solidFill>
                  <a:srgbClr val="A9B7C6"/>
                </a:solidFill>
                <a:effectLst/>
                <a:latin typeface="JetBrains Mono"/>
              </a:rPr>
              <a:t>:</a:t>
            </a:r>
            <a:r>
              <a:rPr kumimoji="0" lang="th-TH" altLang="th-TH" sz="1000" b="0" i="0" u="none" strike="noStrike" cap="none" normalizeH="0" baseline="0" dirty="0">
                <a:ln>
                  <a:noFill/>
                </a:ln>
                <a:solidFill>
                  <a:srgbClr val="6897BB"/>
                </a:solidFill>
                <a:effectLst/>
                <a:latin typeface="JetBrains Mono"/>
              </a:rPr>
              <a:t>1</a:t>
            </a:r>
            <a:r>
              <a:rPr kumimoji="0" lang="th-TH" altLang="th-TH" sz="1000" b="0" i="0" u="none" strike="noStrike" cap="none" normalizeH="0" baseline="0" dirty="0">
                <a:ln>
                  <a:noFill/>
                </a:ln>
                <a:solidFill>
                  <a:srgbClr val="A9B7C6"/>
                </a:solidFill>
                <a:effectLst/>
                <a:latin typeface="JetBrains Mono"/>
              </a:rPr>
              <a:t>]</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point_list.points = o3d.utility.Vector3dVector(points)</a:t>
            </a:r>
            <a:br>
              <a:rPr kumimoji="0" lang="th-TH" altLang="th-TH" sz="1000" b="0" i="0" u="none" strike="noStrike" cap="none" normalizeH="0" baseline="0" dirty="0">
                <a:ln>
                  <a:noFill/>
                </a:ln>
                <a:solidFill>
                  <a:srgbClr val="A9B7C6"/>
                </a:solidFill>
                <a:effectLst/>
                <a:latin typeface="JetBrains Mono"/>
              </a:rPr>
            </a:br>
            <a:r>
              <a:rPr kumimoji="0" lang="th-TH" altLang="th-TH" sz="1000" b="0" i="0" u="none" strike="noStrike" cap="none" normalizeH="0" baseline="0" dirty="0">
                <a:ln>
                  <a:noFill/>
                </a:ln>
                <a:solidFill>
                  <a:srgbClr val="A9B7C6"/>
                </a:solidFill>
                <a:effectLst/>
                <a:latin typeface="JetBrains Mono"/>
              </a:rPr>
              <a:t>    point_list.colors = o3d.utility.Vector3dVector(int_color)</a:t>
            </a:r>
            <a:endParaRPr kumimoji="0" lang="th-TH" altLang="th-TH" sz="1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76AC8B78-FE69-8B46-10B6-FB676AEDE1CF}"/>
              </a:ext>
            </a:extLst>
          </p:cNvPr>
          <p:cNvPicPr>
            <a:picLocks noChangeAspect="1"/>
          </p:cNvPicPr>
          <p:nvPr/>
        </p:nvPicPr>
        <p:blipFill rotWithShape="1">
          <a:blip r:embed="rId6">
            <a:duotone>
              <a:prstClr val="black"/>
              <a:schemeClr val="accent5">
                <a:tint val="45000"/>
                <a:satMod val="400000"/>
              </a:schemeClr>
            </a:duotone>
            <a:extLst>
              <a:ext uri="{BEBA8EAE-BF5A-486C-A8C5-ECC9F3942E4B}">
                <a14:imgProps xmlns:a14="http://schemas.microsoft.com/office/drawing/2010/main">
                  <a14:imgLayer r:embed="rId7">
                    <a14:imgEffect>
                      <a14:colorTemperature colorTemp="4700"/>
                    </a14:imgEffect>
                    <a14:imgEffect>
                      <a14:saturation sat="0"/>
                    </a14:imgEffect>
                    <a14:imgEffect>
                      <a14:brightnessContrast bright="20000" contrast="-40000"/>
                    </a14:imgEffect>
                  </a14:imgLayer>
                </a14:imgProps>
              </a:ext>
            </a:extLst>
          </a:blip>
          <a:srcRect l="25790" t="30896" r="26507" b="31869"/>
          <a:stretch/>
        </p:blipFill>
        <p:spPr>
          <a:xfrm>
            <a:off x="5573182" y="1661846"/>
            <a:ext cx="3256366" cy="2042049"/>
          </a:xfrm>
          <a:prstGeom prst="rect">
            <a:avLst/>
          </a:prstGeom>
        </p:spPr>
      </p:pic>
      <p:sp>
        <p:nvSpPr>
          <p:cNvPr id="10" name="TextBox 9">
            <a:extLst>
              <a:ext uri="{FF2B5EF4-FFF2-40B4-BE49-F238E27FC236}">
                <a16:creationId xmlns:a16="http://schemas.microsoft.com/office/drawing/2014/main" id="{7B6F5683-D4AF-DB4E-0235-BB95B06AB85C}"/>
              </a:ext>
            </a:extLst>
          </p:cNvPr>
          <p:cNvSpPr txBox="1"/>
          <p:nvPr/>
        </p:nvSpPr>
        <p:spPr>
          <a:xfrm>
            <a:off x="356152" y="1337108"/>
            <a:ext cx="2911374"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Define sensor callback function </a:t>
            </a:r>
            <a:endParaRPr lang="en-TH"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0206203-AF57-5EF9-2CD7-AD253CF8C960}"/>
              </a:ext>
            </a:extLst>
          </p:cNvPr>
          <p:cNvSpPr txBox="1"/>
          <p:nvPr/>
        </p:nvSpPr>
        <p:spPr>
          <a:xfrm>
            <a:off x="356152" y="5035300"/>
            <a:ext cx="249138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Config sensor parameters </a:t>
            </a:r>
            <a:endParaRPr lang="en-TH" sz="1400" dirty="0">
              <a:latin typeface="Arial" panose="020B0604020202020204" pitchFamily="34" charset="0"/>
              <a:cs typeface="Arial" panose="020B0604020202020204" pitchFamily="34" charset="0"/>
            </a:endParaRPr>
          </a:p>
        </p:txBody>
      </p:sp>
      <p:sp>
        <p:nvSpPr>
          <p:cNvPr id="13" name="TextBox 12"/>
          <p:cNvSpPr txBox="1"/>
          <p:nvPr/>
        </p:nvSpPr>
        <p:spPr>
          <a:xfrm>
            <a:off x="276275" y="980729"/>
            <a:ext cx="3287613"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RADAR Coding Example</a:t>
            </a:r>
          </a:p>
        </p:txBody>
      </p:sp>
    </p:spTree>
    <p:extLst>
      <p:ext uri="{BB962C8B-B14F-4D97-AF65-F5344CB8AC3E}">
        <p14:creationId xmlns:p14="http://schemas.microsoft.com/office/powerpoint/2010/main" val="720318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31</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 name="TextBox 6">
            <a:extLst>
              <a:ext uri="{FF2B5EF4-FFF2-40B4-BE49-F238E27FC236}">
                <a16:creationId xmlns:a16="http://schemas.microsoft.com/office/drawing/2014/main" id="{45030A6A-08E6-F451-79C9-0C5E5F619CE6}"/>
              </a:ext>
            </a:extLst>
          </p:cNvPr>
          <p:cNvSpPr txBox="1"/>
          <p:nvPr/>
        </p:nvSpPr>
        <p:spPr>
          <a:xfrm>
            <a:off x="226681" y="1052736"/>
            <a:ext cx="3805850"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Global Navigation Satellite System (GNSS)</a:t>
            </a:r>
            <a:endParaRPr lang="th-TH" sz="1400" b="1" dirty="0">
              <a:latin typeface="Arial" panose="020B0604020202020204" pitchFamily="34" charset="0"/>
            </a:endParaRPr>
          </a:p>
        </p:txBody>
      </p:sp>
      <p:sp>
        <p:nvSpPr>
          <p:cNvPr id="8" name="TextBox 7">
            <a:extLst>
              <a:ext uri="{FF2B5EF4-FFF2-40B4-BE49-F238E27FC236}">
                <a16:creationId xmlns:a16="http://schemas.microsoft.com/office/drawing/2014/main" id="{4D61E725-422A-F573-B454-17C3DC5B7200}"/>
              </a:ext>
            </a:extLst>
          </p:cNvPr>
          <p:cNvSpPr txBox="1"/>
          <p:nvPr/>
        </p:nvSpPr>
        <p:spPr>
          <a:xfrm>
            <a:off x="226681" y="1375297"/>
            <a:ext cx="4536819"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Commonly known as GPS (Global Positioning System)</a:t>
            </a:r>
            <a:endParaRPr lang="th-TH" sz="1400" dirty="0">
              <a:latin typeface="Arial" panose="020B0604020202020204" pitchFamily="34" charset="0"/>
            </a:endParaRPr>
          </a:p>
        </p:txBody>
      </p:sp>
      <p:pic>
        <p:nvPicPr>
          <p:cNvPr id="9" name="Picture 8">
            <a:extLst>
              <a:ext uri="{FF2B5EF4-FFF2-40B4-BE49-F238E27FC236}">
                <a16:creationId xmlns:a16="http://schemas.microsoft.com/office/drawing/2014/main" id="{A3B5508C-A2BE-C281-F0DA-CEF9CA1F4ED4}"/>
              </a:ext>
            </a:extLst>
          </p:cNvPr>
          <p:cNvPicPr>
            <a:picLocks noChangeAspect="1"/>
          </p:cNvPicPr>
          <p:nvPr/>
        </p:nvPicPr>
        <p:blipFill rotWithShape="1">
          <a:blip r:embed="rId6"/>
          <a:srcRect t="20608" b="18423"/>
          <a:stretch/>
        </p:blipFill>
        <p:spPr>
          <a:xfrm>
            <a:off x="1258610" y="3445750"/>
            <a:ext cx="1937227" cy="1181101"/>
          </a:xfrm>
          <a:prstGeom prst="rect">
            <a:avLst/>
          </a:prstGeom>
        </p:spPr>
      </p:pic>
      <p:pic>
        <p:nvPicPr>
          <p:cNvPr id="10" name="Picture 9">
            <a:extLst>
              <a:ext uri="{FF2B5EF4-FFF2-40B4-BE49-F238E27FC236}">
                <a16:creationId xmlns:a16="http://schemas.microsoft.com/office/drawing/2014/main" id="{B67E7F56-D4B0-BC7F-A482-09ADE45B6746}"/>
              </a:ext>
            </a:extLst>
          </p:cNvPr>
          <p:cNvPicPr>
            <a:picLocks noChangeAspect="1"/>
          </p:cNvPicPr>
          <p:nvPr/>
        </p:nvPicPr>
        <p:blipFill>
          <a:blip r:embed="rId7"/>
          <a:stretch>
            <a:fillRect/>
          </a:stretch>
        </p:blipFill>
        <p:spPr>
          <a:xfrm>
            <a:off x="4032531" y="2662409"/>
            <a:ext cx="3888432" cy="2784344"/>
          </a:xfrm>
          <a:prstGeom prst="rect">
            <a:avLst/>
          </a:prstGeom>
        </p:spPr>
      </p:pic>
    </p:spTree>
    <p:extLst>
      <p:ext uri="{BB962C8B-B14F-4D97-AF65-F5344CB8AC3E}">
        <p14:creationId xmlns:p14="http://schemas.microsoft.com/office/powerpoint/2010/main" val="1815841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32</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1F35EFD9-58B7-12AD-C3F2-A810F4A71235}"/>
              </a:ext>
            </a:extLst>
          </p:cNvPr>
          <p:cNvPicPr>
            <a:picLocks noChangeAspect="1"/>
          </p:cNvPicPr>
          <p:nvPr/>
        </p:nvPicPr>
        <p:blipFill rotWithShape="1">
          <a:blip r:embed="rId6"/>
          <a:srcRect t="6813" b="66718"/>
          <a:stretch/>
        </p:blipFill>
        <p:spPr>
          <a:xfrm>
            <a:off x="4572001" y="1936577"/>
            <a:ext cx="4448938" cy="1266761"/>
          </a:xfrm>
          <a:prstGeom prst="rect">
            <a:avLst/>
          </a:prstGeom>
        </p:spPr>
      </p:pic>
      <p:sp>
        <p:nvSpPr>
          <p:cNvPr id="8" name="Rectangle 7">
            <a:extLst>
              <a:ext uri="{FF2B5EF4-FFF2-40B4-BE49-F238E27FC236}">
                <a16:creationId xmlns:a16="http://schemas.microsoft.com/office/drawing/2014/main" id="{96B249BC-DF30-6FB8-3FED-AD6F058CD6BB}"/>
              </a:ext>
            </a:extLst>
          </p:cNvPr>
          <p:cNvSpPr/>
          <p:nvPr/>
        </p:nvSpPr>
        <p:spPr>
          <a:xfrm>
            <a:off x="4593463" y="1943943"/>
            <a:ext cx="2885238" cy="5157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1">
            <a:extLst>
              <a:ext uri="{FF2B5EF4-FFF2-40B4-BE49-F238E27FC236}">
                <a16:creationId xmlns:a16="http://schemas.microsoft.com/office/drawing/2014/main" id="{AEE603A2-0973-8F4F-DA8A-DEEC2B325602}"/>
              </a:ext>
            </a:extLst>
          </p:cNvPr>
          <p:cNvSpPr>
            <a:spLocks noChangeArrowheads="1"/>
          </p:cNvSpPr>
          <p:nvPr/>
        </p:nvSpPr>
        <p:spPr bwMode="auto">
          <a:xfrm>
            <a:off x="226681" y="1803832"/>
            <a:ext cx="4249672" cy="9387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Add navigation sensor</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gnss_bp = bp_lib.find(</a:t>
            </a:r>
            <a:r>
              <a:rPr kumimoji="0" lang="th-TH" altLang="th-TH" sz="1100" b="0" i="0" u="none" strike="noStrike" cap="none" normalizeH="0" baseline="0" dirty="0">
                <a:ln>
                  <a:noFill/>
                </a:ln>
                <a:solidFill>
                  <a:srgbClr val="6A8759"/>
                </a:solidFill>
                <a:effectLst/>
                <a:latin typeface="JetBrains Mono"/>
              </a:rPr>
              <a:t>'sensor.other.gnss'</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gnss_sensor = world.spawn_actor(gnss_bp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carla.Transform()</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endParaRPr kumimoji="0" lang="en-US"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31535360-E315-0CC0-81D2-98E5E1F13E9D}"/>
              </a:ext>
            </a:extLst>
          </p:cNvPr>
          <p:cNvSpPr>
            <a:spLocks noChangeArrowheads="1"/>
          </p:cNvSpPr>
          <p:nvPr/>
        </p:nvSpPr>
        <p:spPr bwMode="auto">
          <a:xfrm>
            <a:off x="226681" y="3101329"/>
            <a:ext cx="4249672" cy="4415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CC7832"/>
                </a:solidFill>
                <a:effectLst/>
                <a:latin typeface="JetBrains Mono"/>
              </a:rPr>
              <a:t>def </a:t>
            </a:r>
            <a:r>
              <a:rPr kumimoji="0" lang="th-TH" altLang="th-TH" sz="1100" b="0" i="0" u="none" strike="noStrike" cap="none" normalizeH="0" baseline="0" dirty="0" err="1">
                <a:ln>
                  <a:noFill/>
                </a:ln>
                <a:solidFill>
                  <a:srgbClr val="FFC66D"/>
                </a:solidFill>
                <a:effectLst/>
                <a:latin typeface="JetBrains Mono"/>
              </a:rPr>
              <a:t>gnss</a:t>
            </a:r>
            <a:r>
              <a:rPr kumimoji="0" lang="th-TH" altLang="th-TH" sz="1100" b="0" i="0" u="none" strike="noStrike" cap="none" normalizeH="0" baseline="0" dirty="0">
                <a:ln>
                  <a:noFill/>
                </a:ln>
                <a:solidFill>
                  <a:srgbClr val="FFC66D"/>
                </a:solidFill>
                <a:effectLst/>
                <a:latin typeface="JetBrains Mono"/>
              </a:rPr>
              <a:t>_callback</a:t>
            </a:r>
            <a:r>
              <a:rPr kumimoji="0" lang="th-TH" altLang="th-TH" sz="1100" b="0" i="0" u="none" strike="noStrike" cap="none" normalizeH="0" baseline="0" dirty="0">
                <a:ln>
                  <a:noFill/>
                </a:ln>
                <a:solidFill>
                  <a:srgbClr val="A9B7C6"/>
                </a:solidFill>
                <a:effectLst/>
                <a:latin typeface="JetBrains Mono"/>
              </a:rPr>
              <a:t>(data</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data_dict):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data_dict[</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gnss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 [data.</a:t>
            </a:r>
            <a:r>
              <a:rPr kumimoji="0" lang="th-TH" altLang="th-TH" sz="1100" b="0" i="0" u="none" strike="noStrike" cap="none" normalizeH="0" baseline="0" dirty="0" err="1">
                <a:ln>
                  <a:noFill/>
                </a:ln>
                <a:solidFill>
                  <a:srgbClr val="A9B7C6"/>
                </a:solidFill>
                <a:effectLst/>
                <a:latin typeface="JetBrains Mono"/>
              </a:rPr>
              <a:t>latitude</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data.</a:t>
            </a:r>
            <a:r>
              <a:rPr kumimoji="0" lang="th-TH" altLang="th-TH" sz="1100" b="0" i="0" u="none" strike="noStrike" cap="none" normalizeH="0" baseline="0" dirty="0" err="1">
                <a:ln>
                  <a:noFill/>
                </a:ln>
                <a:solidFill>
                  <a:srgbClr val="A9B7C6"/>
                </a:solidFill>
                <a:effectLst/>
                <a:latin typeface="JetBrains Mono"/>
              </a:rPr>
              <a:t>longitude</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911EADE2-024D-F997-1C1A-520E417D560D}"/>
              </a:ext>
            </a:extLst>
          </p:cNvPr>
          <p:cNvSpPr>
            <a:spLocks noChangeArrowheads="1"/>
          </p:cNvSpPr>
          <p:nvPr/>
        </p:nvSpPr>
        <p:spPr bwMode="auto">
          <a:xfrm>
            <a:off x="226681" y="4459759"/>
            <a:ext cx="4249672" cy="76944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Start sensors recording data</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gnss_sensor.listen(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a:ln>
                  <a:noFill/>
                </a:ln>
                <a:solidFill>
                  <a:srgbClr val="A9B7C6"/>
                </a:solidFill>
                <a:effectLst/>
                <a:latin typeface="JetBrains Mono"/>
              </a:rPr>
              <a:t>event: gnss_callback(event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endParaRPr kumimoji="0" lang="en-US"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CD3A9AD5-9C74-6F9A-BB01-0B744BDB2D43}"/>
              </a:ext>
            </a:extLst>
          </p:cNvPr>
          <p:cNvSpPr>
            <a:spLocks noChangeArrowheads="1"/>
          </p:cNvSpPr>
          <p:nvPr/>
        </p:nvSpPr>
        <p:spPr bwMode="auto">
          <a:xfrm>
            <a:off x="226681" y="3624403"/>
            <a:ext cx="4249672" cy="44151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th-TH" altLang="th-TH" sz="1100" b="0" i="0" u="none" strike="noStrike" cap="none" normalizeH="0" baseline="0" dirty="0">
                <a:ln>
                  <a:noFill/>
                </a:ln>
                <a:solidFill>
                  <a:srgbClr val="808080"/>
                </a:solidFill>
                <a:effectLst/>
                <a:latin typeface="JetBrains Mono"/>
              </a:rPr>
              <a:t># Initialise data</a:t>
            </a:r>
            <a:endParaRPr kumimoji="0" lang="th-TH"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A9B7C6"/>
                </a:solidFill>
                <a:effectLst/>
                <a:latin typeface="JetBrains Mono"/>
              </a:rPr>
              <a:t>sensor_data =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gnss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r>
              <a:rPr kumimoji="0" lang="th-TH" altLang="th-TH" sz="1100" b="0" i="0" u="none" strike="noStrike" cap="none" normalizeH="0" baseline="0" dirty="0">
                <a:ln>
                  <a:noFill/>
                </a:ln>
                <a:solidFill>
                  <a:srgbClr val="A9B7C6"/>
                </a:solidFill>
                <a:effectLst/>
                <a:latin typeface="JetBrains Mono"/>
              </a:rPr>
              <a:t>]</a:t>
            </a:r>
            <a:r>
              <a:rPr kumimoji="0" lang="th-TH" altLang="th-TH" sz="1100" b="0" i="0" u="none" strike="noStrike" cap="none" normalizeH="0" baseline="0" dirty="0">
                <a:ln>
                  <a:noFill/>
                </a:ln>
                <a:solidFill>
                  <a:srgbClr val="CC7832"/>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BAA1C2C8-0850-F196-A548-E73FAC0FA5FC}"/>
              </a:ext>
            </a:extLst>
          </p:cNvPr>
          <p:cNvSpPr txBox="1"/>
          <p:nvPr/>
        </p:nvSpPr>
        <p:spPr>
          <a:xfrm>
            <a:off x="226681" y="1484784"/>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383F84A0-4385-18F9-D732-7D9A000ACC1B}"/>
              </a:ext>
            </a:extLst>
          </p:cNvPr>
          <p:cNvSpPr txBox="1"/>
          <p:nvPr/>
        </p:nvSpPr>
        <p:spPr>
          <a:xfrm>
            <a:off x="226681" y="2780928"/>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16768B1-5B74-392C-AE56-77CAF7292BB7}"/>
              </a:ext>
            </a:extLst>
          </p:cNvPr>
          <p:cNvSpPr txBox="1"/>
          <p:nvPr/>
        </p:nvSpPr>
        <p:spPr>
          <a:xfrm>
            <a:off x="226681" y="4173261"/>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7" name="TextBox 16"/>
          <p:cNvSpPr txBox="1"/>
          <p:nvPr/>
        </p:nvSpPr>
        <p:spPr>
          <a:xfrm>
            <a:off x="276275" y="980729"/>
            <a:ext cx="357564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Navigation Coding Example</a:t>
            </a:r>
          </a:p>
        </p:txBody>
      </p:sp>
    </p:spTree>
    <p:extLst>
      <p:ext uri="{BB962C8B-B14F-4D97-AF65-F5344CB8AC3E}">
        <p14:creationId xmlns:p14="http://schemas.microsoft.com/office/powerpoint/2010/main" val="1748809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33</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6A9641D9-092C-78ED-8E93-633F103227A8}"/>
              </a:ext>
            </a:extLst>
          </p:cNvPr>
          <p:cNvPicPr>
            <a:picLocks noChangeAspect="1"/>
          </p:cNvPicPr>
          <p:nvPr/>
        </p:nvPicPr>
        <p:blipFill>
          <a:blip r:embed="rId6"/>
          <a:stretch>
            <a:fillRect/>
          </a:stretch>
        </p:blipFill>
        <p:spPr>
          <a:xfrm>
            <a:off x="1122704" y="2391719"/>
            <a:ext cx="6905625" cy="3666887"/>
          </a:xfrm>
          <a:prstGeom prst="rect">
            <a:avLst/>
          </a:prstGeom>
        </p:spPr>
      </p:pic>
      <p:sp>
        <p:nvSpPr>
          <p:cNvPr id="8" name="TextBox 7">
            <a:extLst>
              <a:ext uri="{FF2B5EF4-FFF2-40B4-BE49-F238E27FC236}">
                <a16:creationId xmlns:a16="http://schemas.microsoft.com/office/drawing/2014/main" id="{DC9EAC42-8BAB-3734-51CF-0395EB58D016}"/>
              </a:ext>
            </a:extLst>
          </p:cNvPr>
          <p:cNvSpPr txBox="1"/>
          <p:nvPr/>
        </p:nvSpPr>
        <p:spPr>
          <a:xfrm>
            <a:off x="235464" y="1239185"/>
            <a:ext cx="8702736" cy="523220"/>
          </a:xfrm>
          <a:prstGeom prst="rect">
            <a:avLst/>
          </a:prstGeom>
          <a:noFill/>
        </p:spPr>
        <p:txBody>
          <a:bodyPr wrap="square">
            <a:spAutoFit/>
          </a:bodyPr>
          <a:lstStyle/>
          <a:p>
            <a:r>
              <a:rPr lang="en-US" sz="1400" b="1" i="0" u="sng" dirty="0">
                <a:solidFill>
                  <a:srgbClr val="212529"/>
                </a:solidFill>
                <a:effectLst/>
                <a:latin typeface="Arial" panose="020B0604020202020204" pitchFamily="34" charset="0"/>
                <a:cs typeface="Arial" panose="020B0604020202020204" pitchFamily="34" charset="0"/>
              </a:rPr>
              <a:t>Inertial Measurement Unit (IMU)</a:t>
            </a:r>
            <a:r>
              <a:rPr lang="en-US" sz="1400" i="0" dirty="0">
                <a:solidFill>
                  <a:srgbClr val="212529"/>
                </a:solidFill>
                <a:effectLst/>
                <a:latin typeface="Arial" panose="020B0604020202020204" pitchFamily="34" charset="0"/>
                <a:cs typeface="Arial" panose="020B0604020202020204" pitchFamily="34" charset="0"/>
              </a:rPr>
              <a:t> </a:t>
            </a:r>
            <a:r>
              <a:rPr lang="en-US" sz="1400" b="0" i="0" dirty="0">
                <a:solidFill>
                  <a:srgbClr val="212529"/>
                </a:solidFill>
                <a:effectLst/>
                <a:latin typeface="Arial" panose="020B0604020202020204" pitchFamily="34" charset="0"/>
                <a:cs typeface="Arial" panose="020B0604020202020204" pitchFamily="34" charset="0"/>
              </a:rPr>
              <a:t>is a device that typically consists of gyroscopes to measure and report angular rate and accelerometers to measure and report specific force.</a:t>
            </a:r>
            <a:endParaRPr lang="th-TH" sz="1400" dirty="0">
              <a:latin typeface="Arial" panose="020B0604020202020204" pitchFamily="34" charset="0"/>
            </a:endParaRPr>
          </a:p>
        </p:txBody>
      </p:sp>
    </p:spTree>
    <p:extLst>
      <p:ext uri="{BB962C8B-B14F-4D97-AF65-F5344CB8AC3E}">
        <p14:creationId xmlns:p14="http://schemas.microsoft.com/office/powerpoint/2010/main" val="1965928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Sensors for Contest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7" name="Picture 6">
            <a:extLst>
              <a:ext uri="{FF2B5EF4-FFF2-40B4-BE49-F238E27FC236}">
                <a16:creationId xmlns:a16="http://schemas.microsoft.com/office/drawing/2014/main" id="{7630A4EA-6233-9FBA-B4F4-C39553FBA416}"/>
              </a:ext>
            </a:extLst>
          </p:cNvPr>
          <p:cNvPicPr>
            <a:picLocks noChangeAspect="1"/>
          </p:cNvPicPr>
          <p:nvPr/>
        </p:nvPicPr>
        <p:blipFill rotWithShape="1">
          <a:blip r:embed="rId6"/>
          <a:srcRect t="6813" b="66718"/>
          <a:stretch/>
        </p:blipFill>
        <p:spPr>
          <a:xfrm>
            <a:off x="4782332" y="1556792"/>
            <a:ext cx="4238606" cy="1141328"/>
          </a:xfrm>
          <a:prstGeom prst="rect">
            <a:avLst/>
          </a:prstGeom>
        </p:spPr>
      </p:pic>
      <p:sp>
        <p:nvSpPr>
          <p:cNvPr id="8" name="Rectangle 7">
            <a:extLst>
              <a:ext uri="{FF2B5EF4-FFF2-40B4-BE49-F238E27FC236}">
                <a16:creationId xmlns:a16="http://schemas.microsoft.com/office/drawing/2014/main" id="{0AD6741B-CDB5-277B-6CD0-6F11135F2599}"/>
              </a:ext>
            </a:extLst>
          </p:cNvPr>
          <p:cNvSpPr/>
          <p:nvPr/>
        </p:nvSpPr>
        <p:spPr>
          <a:xfrm>
            <a:off x="4782332" y="1556792"/>
            <a:ext cx="2642028" cy="4958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9" name="Rectangle 1">
            <a:extLst>
              <a:ext uri="{FF2B5EF4-FFF2-40B4-BE49-F238E27FC236}">
                <a16:creationId xmlns:a16="http://schemas.microsoft.com/office/drawing/2014/main" id="{236D0D32-5459-AD8C-9EB6-C4B44A6D0549}"/>
              </a:ext>
            </a:extLst>
          </p:cNvPr>
          <p:cNvSpPr>
            <a:spLocks noChangeArrowheads="1"/>
          </p:cNvSpPr>
          <p:nvPr/>
        </p:nvSpPr>
        <p:spPr bwMode="auto">
          <a:xfrm>
            <a:off x="342591" y="1625534"/>
            <a:ext cx="4373425" cy="93871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Add inertial measurement sensor</a:t>
            </a:r>
            <a:br>
              <a:rPr kumimoji="0" lang="th-TH" altLang="th-TH" sz="1100" b="0" i="0" u="none" strike="noStrike" cap="none" normalizeH="0" baseline="0" dirty="0">
                <a:ln>
                  <a:noFill/>
                </a:ln>
                <a:solidFill>
                  <a:srgbClr val="808080"/>
                </a:solidFill>
                <a:effectLst/>
                <a:latin typeface="JetBrains Mono"/>
              </a:rPr>
            </a:br>
            <a:r>
              <a:rPr kumimoji="0" lang="th-TH" altLang="th-TH" sz="1100" b="0" i="0" u="none" strike="noStrike" cap="none" normalizeH="0" baseline="0" dirty="0">
                <a:ln>
                  <a:noFill/>
                </a:ln>
                <a:solidFill>
                  <a:srgbClr val="A9B7C6"/>
                </a:solidFill>
                <a:effectLst/>
                <a:latin typeface="JetBrains Mono"/>
              </a:rPr>
              <a:t>imu_bp = bp_lib.find(</a:t>
            </a:r>
            <a:r>
              <a:rPr kumimoji="0" lang="th-TH" altLang="th-TH" sz="1100" b="0" i="0" u="none" strike="noStrike" cap="none" normalizeH="0" baseline="0" dirty="0">
                <a:ln>
                  <a:noFill/>
                </a:ln>
                <a:solidFill>
                  <a:srgbClr val="6A8759"/>
                </a:solidFill>
                <a:effectLst/>
                <a:latin typeface="JetBrains Mono"/>
              </a:rPr>
              <a:t>'sensor.other.imu'</a:t>
            </a:r>
            <a:r>
              <a:rPr kumimoji="0" lang="th-TH" altLang="th-TH" sz="1100" b="0" i="0" u="none" strike="noStrike" cap="none" normalizeH="0" baseline="0" dirty="0">
                <a:ln>
                  <a:noFill/>
                </a:ln>
                <a:solidFill>
                  <a:srgbClr val="A9B7C6"/>
                </a:solidFill>
                <a:effectLst/>
                <a:latin typeface="JetBrains Mono"/>
              </a:rPr>
              <a:t>)</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imu_sensor = world.spawn_actor(imu_bp</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carla.Transform()</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A4926"/>
                </a:solidFill>
                <a:effectLst/>
                <a:latin typeface="JetBrains Mono"/>
              </a:rPr>
              <a:t>attach_to</a:t>
            </a:r>
            <a:r>
              <a:rPr kumimoji="0" lang="th-TH" altLang="th-TH" sz="1100" b="0" i="0" u="none" strike="noStrike" cap="none" normalizeH="0" baseline="0" dirty="0">
                <a:ln>
                  <a:noFill/>
                </a:ln>
                <a:solidFill>
                  <a:srgbClr val="A9B7C6"/>
                </a:solidFill>
                <a:effectLst/>
                <a:latin typeface="JetBrains Mono"/>
              </a:rPr>
              <a:t>=vehicle)</a:t>
            </a:r>
            <a:endParaRPr kumimoji="0" lang="en-US"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D4FF2DAC-625E-D220-A867-29648358C77F}"/>
              </a:ext>
            </a:extLst>
          </p:cNvPr>
          <p:cNvSpPr>
            <a:spLocks noChangeArrowheads="1"/>
          </p:cNvSpPr>
          <p:nvPr/>
        </p:nvSpPr>
        <p:spPr bwMode="auto">
          <a:xfrm>
            <a:off x="342591" y="2914077"/>
            <a:ext cx="4373425" cy="110492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a:ln>
                  <a:noFill/>
                </a:ln>
                <a:solidFill>
                  <a:srgbClr val="CC7832"/>
                </a:solidFill>
                <a:effectLst/>
                <a:latin typeface="JetBrains Mono"/>
              </a:rPr>
              <a:t>def </a:t>
            </a:r>
            <a:r>
              <a:rPr kumimoji="0" lang="th-TH" altLang="th-TH" sz="1100" b="0" i="0" u="none" strike="noStrike" cap="none" normalizeH="0" baseline="0">
                <a:ln>
                  <a:noFill/>
                </a:ln>
                <a:solidFill>
                  <a:srgbClr val="FFC66D"/>
                </a:solidFill>
                <a:effectLst/>
                <a:latin typeface="JetBrains Mono"/>
              </a:rPr>
              <a:t>imu_callback</a:t>
            </a:r>
            <a:r>
              <a:rPr kumimoji="0" lang="th-TH" altLang="th-TH" sz="1100" b="0" i="0" u="none" strike="noStrike" cap="none" normalizeH="0" baseline="0">
                <a:ln>
                  <a:noFill/>
                </a:ln>
                <a:solidFill>
                  <a:srgbClr val="A9B7C6"/>
                </a:solidFill>
                <a:effectLst/>
                <a:latin typeface="JetBrains Mono"/>
              </a:rPr>
              <a:t>(data</a:t>
            </a: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A9B7C6"/>
                </a:solidFill>
                <a:effectLst/>
                <a:latin typeface="JetBrains Mono"/>
              </a:rPr>
              <a:t>data_dict):</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data_dict[</a:t>
            </a:r>
            <a:r>
              <a:rPr kumimoji="0" lang="th-TH" altLang="th-TH" sz="1100" b="0" i="0" u="none" strike="noStrike" cap="none" normalizeH="0" baseline="0">
                <a:ln>
                  <a:noFill/>
                </a:ln>
                <a:solidFill>
                  <a:srgbClr val="6A8759"/>
                </a:solidFill>
                <a:effectLst/>
                <a:latin typeface="JetBrains Mono"/>
              </a:rPr>
              <a:t>'imu'</a:t>
            </a:r>
            <a:r>
              <a:rPr kumimoji="0" lang="th-TH" altLang="th-TH" sz="1100" b="0" i="0" u="none" strike="noStrike" cap="none" normalizeH="0" baseline="0">
                <a:ln>
                  <a:noFill/>
                </a:ln>
                <a:solidFill>
                  <a:srgbClr val="A9B7C6"/>
                </a:solidFill>
                <a:effectLst/>
                <a:latin typeface="JetBrains Mono"/>
              </a:rPr>
              <a:t>] = {</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a:t>
            </a:r>
            <a:r>
              <a:rPr kumimoji="0" lang="th-TH" altLang="th-TH" sz="1100" b="0" i="0" u="none" strike="noStrike" cap="none" normalizeH="0" baseline="0">
                <a:ln>
                  <a:noFill/>
                </a:ln>
                <a:solidFill>
                  <a:srgbClr val="6A8759"/>
                </a:solidFill>
                <a:effectLst/>
                <a:latin typeface="JetBrains Mono"/>
              </a:rPr>
              <a:t>'gyro'</a:t>
            </a:r>
            <a:r>
              <a:rPr kumimoji="0" lang="th-TH" altLang="th-TH" sz="1100" b="0" i="0" u="none" strike="noStrike" cap="none" normalizeH="0" baseline="0">
                <a:ln>
                  <a:noFill/>
                </a:ln>
                <a:solidFill>
                  <a:srgbClr val="A9B7C6"/>
                </a:solidFill>
                <a:effectLst/>
                <a:latin typeface="JetBrains Mono"/>
              </a:rPr>
              <a:t>: data.gyroscope</a:t>
            </a:r>
            <a:r>
              <a:rPr kumimoji="0" lang="th-TH" altLang="th-TH" sz="1100" b="0" i="0" u="none" strike="noStrike" cap="none" normalizeH="0" baseline="0">
                <a:ln>
                  <a:noFill/>
                </a:ln>
                <a:solidFill>
                  <a:srgbClr val="CC7832"/>
                </a:solidFill>
                <a:effectLst/>
                <a:latin typeface="JetBrains Mono"/>
              </a:rPr>
              <a:t>,</a:t>
            </a:r>
            <a:br>
              <a:rPr kumimoji="0" lang="th-TH" altLang="th-TH" sz="1100" b="0" i="0" u="none" strike="noStrike" cap="none" normalizeH="0" baseline="0">
                <a:ln>
                  <a:noFill/>
                </a:ln>
                <a:solidFill>
                  <a:srgbClr val="CC7832"/>
                </a:solidFill>
                <a:effectLst/>
                <a:latin typeface="JetBrains Mono"/>
              </a:rPr>
            </a:b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6A8759"/>
                </a:solidFill>
                <a:effectLst/>
                <a:latin typeface="JetBrains Mono"/>
              </a:rPr>
              <a:t>'accel'</a:t>
            </a:r>
            <a:r>
              <a:rPr kumimoji="0" lang="th-TH" altLang="th-TH" sz="1100" b="0" i="0" u="none" strike="noStrike" cap="none" normalizeH="0" baseline="0">
                <a:ln>
                  <a:noFill/>
                </a:ln>
                <a:solidFill>
                  <a:srgbClr val="A9B7C6"/>
                </a:solidFill>
                <a:effectLst/>
                <a:latin typeface="JetBrains Mono"/>
              </a:rPr>
              <a:t>: data.accelerometer</a:t>
            </a:r>
            <a:r>
              <a:rPr kumimoji="0" lang="th-TH" altLang="th-TH" sz="1100" b="0" i="0" u="none" strike="noStrike" cap="none" normalizeH="0" baseline="0">
                <a:ln>
                  <a:noFill/>
                </a:ln>
                <a:solidFill>
                  <a:srgbClr val="CC7832"/>
                </a:solidFill>
                <a:effectLst/>
                <a:latin typeface="JetBrains Mono"/>
              </a:rPr>
              <a:t>,</a:t>
            </a:r>
            <a:br>
              <a:rPr kumimoji="0" lang="th-TH" altLang="th-TH" sz="1100" b="0" i="0" u="none" strike="noStrike" cap="none" normalizeH="0" baseline="0">
                <a:ln>
                  <a:noFill/>
                </a:ln>
                <a:solidFill>
                  <a:srgbClr val="CC7832"/>
                </a:solidFill>
                <a:effectLst/>
                <a:latin typeface="JetBrains Mono"/>
              </a:rPr>
            </a:br>
            <a:r>
              <a:rPr kumimoji="0" lang="th-TH" altLang="th-TH" sz="1100" b="0" i="0" u="none" strike="noStrike" cap="none" normalizeH="0" baseline="0">
                <a:ln>
                  <a:noFill/>
                </a:ln>
                <a:solidFill>
                  <a:srgbClr val="CC7832"/>
                </a:solidFill>
                <a:effectLst/>
                <a:latin typeface="JetBrains Mono"/>
              </a:rPr>
              <a:t>        </a:t>
            </a:r>
            <a:r>
              <a:rPr kumimoji="0" lang="th-TH" altLang="th-TH" sz="1100" b="0" i="0" u="none" strike="noStrike" cap="none" normalizeH="0" baseline="0">
                <a:ln>
                  <a:noFill/>
                </a:ln>
                <a:solidFill>
                  <a:srgbClr val="6A8759"/>
                </a:solidFill>
                <a:effectLst/>
                <a:latin typeface="JetBrains Mono"/>
              </a:rPr>
              <a:t>'compass'</a:t>
            </a:r>
            <a:r>
              <a:rPr kumimoji="0" lang="th-TH" altLang="th-TH" sz="1100" b="0" i="0" u="none" strike="noStrike" cap="none" normalizeH="0" baseline="0">
                <a:ln>
                  <a:noFill/>
                </a:ln>
                <a:solidFill>
                  <a:srgbClr val="A9B7C6"/>
                </a:solidFill>
                <a:effectLst/>
                <a:latin typeface="JetBrains Mono"/>
              </a:rPr>
              <a:t>: data.compass</a:t>
            </a:r>
            <a:br>
              <a:rPr kumimoji="0" lang="th-TH" altLang="th-TH" sz="1100" b="0" i="0" u="none" strike="noStrike" cap="none" normalizeH="0" baseline="0">
                <a:ln>
                  <a:noFill/>
                </a:ln>
                <a:solidFill>
                  <a:srgbClr val="A9B7C6"/>
                </a:solidFill>
                <a:effectLst/>
                <a:latin typeface="JetBrains Mono"/>
              </a:rPr>
            </a:br>
            <a:r>
              <a:rPr kumimoji="0" lang="th-TH" altLang="th-TH" sz="1100" b="0" i="0" u="none" strike="noStrike" cap="none" normalizeH="0" baseline="0">
                <a:ln>
                  <a:noFill/>
                </a:ln>
                <a:solidFill>
                  <a:srgbClr val="A9B7C6"/>
                </a:solidFill>
                <a:effectLst/>
                <a:latin typeface="JetBrains Mono"/>
              </a:rPr>
              <a:t>    }</a:t>
            </a:r>
            <a:endParaRPr kumimoji="0" lang="th-TH" altLang="th-TH" sz="11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FE534726-B09C-8046-96ED-10510E67AF9E}"/>
              </a:ext>
            </a:extLst>
          </p:cNvPr>
          <p:cNvSpPr>
            <a:spLocks noChangeArrowheads="1"/>
          </p:cNvSpPr>
          <p:nvPr/>
        </p:nvSpPr>
        <p:spPr bwMode="auto">
          <a:xfrm>
            <a:off x="342591" y="5807621"/>
            <a:ext cx="4373425" cy="42969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808080"/>
                </a:solidFill>
                <a:effectLst/>
                <a:latin typeface="JetBrains Mono"/>
              </a:rPr>
              <a:t># Start sensors recording data</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err="1">
                <a:ln>
                  <a:noFill/>
                </a:ln>
                <a:solidFill>
                  <a:srgbClr val="A9B7C6"/>
                </a:solidFill>
                <a:effectLst/>
                <a:latin typeface="JetBrains Mono"/>
              </a:rPr>
              <a:t>imu</a:t>
            </a:r>
            <a:r>
              <a:rPr kumimoji="0" lang="th-TH" altLang="th-TH" sz="1100" b="0" i="0" u="none" strike="noStrike" cap="none" normalizeH="0" baseline="0" dirty="0">
                <a:ln>
                  <a:noFill/>
                </a:ln>
                <a:solidFill>
                  <a:srgbClr val="A9B7C6"/>
                </a:solidFill>
                <a:effectLst/>
                <a:latin typeface="JetBrains Mono"/>
              </a:rPr>
              <a:t>_sensor.listen(</a:t>
            </a:r>
            <a:r>
              <a:rPr kumimoji="0" lang="th-TH" altLang="th-TH" sz="1100" b="0" i="0" u="none" strike="noStrike" cap="none" normalizeH="0" baseline="0" dirty="0">
                <a:ln>
                  <a:noFill/>
                </a:ln>
                <a:solidFill>
                  <a:srgbClr val="CC7832"/>
                </a:solidFill>
                <a:effectLst/>
                <a:latin typeface="JetBrains Mono"/>
              </a:rPr>
              <a:t>lambda </a:t>
            </a:r>
            <a:r>
              <a:rPr kumimoji="0" lang="th-TH" altLang="th-TH" sz="1100" b="0" i="0" u="none" strike="noStrike" cap="none" normalizeH="0" baseline="0" dirty="0" err="1">
                <a:ln>
                  <a:noFill/>
                </a:ln>
                <a:solidFill>
                  <a:srgbClr val="A9B7C6"/>
                </a:solidFill>
                <a:effectLst/>
                <a:latin typeface="JetBrains Mono"/>
              </a:rPr>
              <a:t>event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err="1">
                <a:ln>
                  <a:noFill/>
                </a:ln>
                <a:solidFill>
                  <a:srgbClr val="A9B7C6"/>
                </a:solidFill>
                <a:effectLst/>
                <a:latin typeface="JetBrains Mono"/>
              </a:rPr>
              <a:t>imu</a:t>
            </a:r>
            <a:r>
              <a:rPr kumimoji="0" lang="th-TH" altLang="th-TH" sz="1100" b="0" i="0" u="none" strike="noStrike" cap="none" normalizeH="0" baseline="0" dirty="0">
                <a:ln>
                  <a:noFill/>
                </a:ln>
                <a:solidFill>
                  <a:srgbClr val="A9B7C6"/>
                </a:solidFill>
                <a:effectLst/>
                <a:latin typeface="JetBrains Mono"/>
              </a:rPr>
              <a:t>_callback(</a:t>
            </a:r>
            <a:r>
              <a:rPr kumimoji="0" lang="th-TH" altLang="th-TH" sz="1100" b="0" i="0" u="none" strike="noStrike" cap="none" normalizeH="0" baseline="0" dirty="0" err="1">
                <a:ln>
                  <a:noFill/>
                </a:ln>
                <a:solidFill>
                  <a:srgbClr val="A9B7C6"/>
                </a:solidFill>
                <a:effectLst/>
                <a:latin typeface="JetBrains Mono"/>
              </a:rPr>
              <a:t>event</a:t>
            </a: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sensor_data))</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7EEAEE58-848B-B5CD-63F8-D9AF7306F0E4}"/>
              </a:ext>
            </a:extLst>
          </p:cNvPr>
          <p:cNvSpPr>
            <a:spLocks noChangeArrowheads="1"/>
          </p:cNvSpPr>
          <p:nvPr/>
        </p:nvSpPr>
        <p:spPr bwMode="auto">
          <a:xfrm>
            <a:off x="342591" y="4097700"/>
            <a:ext cx="4373425" cy="12737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th-TH" altLang="th-TH" sz="1100" b="0" i="0" u="none" strike="noStrike" cap="none" normalizeH="0" baseline="0" dirty="0">
                <a:ln>
                  <a:noFill/>
                </a:ln>
                <a:solidFill>
                  <a:srgbClr val="808080"/>
                </a:solidFill>
                <a:effectLst/>
                <a:latin typeface="JetBrains Mono"/>
              </a:rPr>
              <a:t># Initialise data</a:t>
            </a:r>
            <a:endParaRPr kumimoji="0" lang="th-TH" altLang="th-TH" sz="1100" b="0" i="0" u="none" strike="noStrike" cap="none" normalizeH="0" baseline="0" dirty="0">
              <a:ln>
                <a:noFill/>
              </a:ln>
              <a:solidFill>
                <a:srgbClr val="A9B7C6"/>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h-TH" altLang="th-TH" sz="1100" b="0" i="0" u="none" strike="noStrike" cap="none" normalizeH="0" baseline="0" dirty="0">
                <a:ln>
                  <a:noFill/>
                </a:ln>
                <a:solidFill>
                  <a:srgbClr val="A9B7C6"/>
                </a:solidFill>
                <a:effectLst/>
                <a:latin typeface="JetBrains Mono"/>
              </a:rPr>
              <a:t>sensor_data = {</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imu</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br>
              <a:rPr kumimoji="0" lang="th-TH" altLang="th-TH" sz="1100" b="0" i="0" u="none" strike="noStrike" cap="none" normalizeH="0" baseline="0" dirty="0">
                <a:ln>
                  <a:noFill/>
                </a:ln>
                <a:solidFill>
                  <a:srgbClr val="A9B7C6"/>
                </a:solidFill>
                <a:effectLst/>
                <a:latin typeface="JetBrains Mono"/>
              </a:rPr>
            </a:b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gyro</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carla.Vector3D()</a:t>
            </a:r>
            <a:r>
              <a:rPr kumimoji="0" lang="th-TH" altLang="th-TH" sz="1100" b="0" i="0" u="none" strike="noStrike" cap="none" normalizeH="0" baseline="0" dirty="0">
                <a:ln>
                  <a:noFill/>
                </a:ln>
                <a:solidFill>
                  <a:srgbClr val="CC7832"/>
                </a:solidFill>
                <a:effectLst/>
                <a:latin typeface="JetBrains Mono"/>
              </a:rPr>
              <a:t>,</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accel</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carla.Vector3D()</a:t>
            </a:r>
            <a:r>
              <a:rPr kumimoji="0" lang="th-TH" altLang="th-TH" sz="1100" b="0" i="0" u="none" strike="noStrike" cap="none" normalizeH="0" baseline="0" dirty="0">
                <a:ln>
                  <a:noFill/>
                </a:ln>
                <a:solidFill>
                  <a:srgbClr val="CC7832"/>
                </a:solidFill>
                <a:effectLst/>
                <a:latin typeface="JetBrains Mono"/>
              </a:rPr>
              <a:t>,</a:t>
            </a:r>
            <a:br>
              <a:rPr kumimoji="0" lang="th-TH" altLang="th-TH" sz="1100" b="0" i="0" u="none" strike="noStrike" cap="none" normalizeH="0" baseline="0" dirty="0">
                <a:ln>
                  <a:noFill/>
                </a:ln>
                <a:solidFill>
                  <a:srgbClr val="CC7832"/>
                </a:solidFill>
                <a:effectLst/>
                <a:latin typeface="JetBrains Mono"/>
              </a:rPr>
            </a:br>
            <a:r>
              <a:rPr kumimoji="0" lang="th-TH" altLang="th-TH" sz="1100" b="0" i="0" u="none" strike="noStrike" cap="none" normalizeH="0" baseline="0" dirty="0">
                <a:ln>
                  <a:noFill/>
                </a:ln>
                <a:solidFill>
                  <a:srgbClr val="CC7832"/>
                </a:solidFill>
                <a:effectLst/>
                <a:latin typeface="JetBrains Mono"/>
              </a:rPr>
              <a:t>                   </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err="1">
                <a:ln>
                  <a:noFill/>
                </a:ln>
                <a:solidFill>
                  <a:srgbClr val="6A8759"/>
                </a:solidFill>
                <a:effectLst/>
                <a:latin typeface="JetBrains Mono"/>
              </a:rPr>
              <a:t>compass</a:t>
            </a:r>
            <a:r>
              <a:rPr kumimoji="0" lang="th-TH" altLang="th-TH" sz="1100" b="0" i="0" u="none" strike="noStrike" cap="none" normalizeH="0" baseline="0" dirty="0">
                <a:ln>
                  <a:noFill/>
                </a:ln>
                <a:solidFill>
                  <a:srgbClr val="6A8759"/>
                </a:solidFill>
                <a:effectLst/>
                <a:latin typeface="JetBrains Mono"/>
              </a:rPr>
              <a:t>'</a:t>
            </a:r>
            <a:r>
              <a:rPr kumimoji="0" lang="th-TH" altLang="th-TH" sz="1100" b="0" i="0" u="none" strike="noStrike" cap="none" normalizeH="0" baseline="0" dirty="0">
                <a:ln>
                  <a:noFill/>
                </a:ln>
                <a:solidFill>
                  <a:srgbClr val="A9B7C6"/>
                </a:solidFill>
                <a:effectLst/>
                <a:latin typeface="JetBrains Mono"/>
              </a:rPr>
              <a:t>: </a:t>
            </a:r>
            <a:r>
              <a:rPr kumimoji="0" lang="th-TH" altLang="th-TH" sz="1100" b="0" i="0" u="none" strike="noStrike" cap="none" normalizeH="0" baseline="0" dirty="0">
                <a:ln>
                  <a:noFill/>
                </a:ln>
                <a:solidFill>
                  <a:srgbClr val="6897BB"/>
                </a:solidFill>
                <a:effectLst/>
                <a:latin typeface="JetBrains Mono"/>
              </a:rPr>
              <a:t>0</a:t>
            </a:r>
            <a:br>
              <a:rPr kumimoji="0" lang="th-TH" altLang="th-TH" sz="1100" b="0" i="0" u="none" strike="noStrike" cap="none" normalizeH="0" baseline="0" dirty="0">
                <a:ln>
                  <a:noFill/>
                </a:ln>
                <a:solidFill>
                  <a:srgbClr val="6897BB"/>
                </a:solidFill>
                <a:effectLst/>
                <a:latin typeface="JetBrains Mono"/>
              </a:rPr>
            </a:br>
            <a:r>
              <a:rPr kumimoji="0" lang="th-TH" altLang="th-TH" sz="1100" b="0" i="0" u="none" strike="noStrike" cap="none" normalizeH="0" baseline="0" dirty="0">
                <a:ln>
                  <a:noFill/>
                </a:ln>
                <a:solidFill>
                  <a:srgbClr val="6897BB"/>
                </a:solidFill>
                <a:effectLst/>
                <a:latin typeface="JetBrains Mono"/>
              </a:rPr>
              <a:t>               </a:t>
            </a:r>
            <a:r>
              <a:rPr kumimoji="0" lang="th-TH" altLang="th-TH" sz="1100" b="0" i="0" u="none" strike="noStrike" cap="none" normalizeH="0" baseline="0" dirty="0">
                <a:ln>
                  <a:noFill/>
                </a:ln>
                <a:solidFill>
                  <a:srgbClr val="A9B7C6"/>
                </a:solidFill>
                <a:effectLst/>
                <a:latin typeface="JetBrains Mono"/>
              </a:rPr>
              <a:t>}}</a:t>
            </a:r>
            <a:endParaRPr kumimoji="0" lang="th-TH" altLang="th-TH" sz="11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1145ED7B-9A0E-9C29-6646-ACE69250C930}"/>
              </a:ext>
            </a:extLst>
          </p:cNvPr>
          <p:cNvSpPr txBox="1"/>
          <p:nvPr/>
        </p:nvSpPr>
        <p:spPr>
          <a:xfrm>
            <a:off x="342591" y="1340768"/>
            <a:ext cx="138852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 Initial sensor</a:t>
            </a:r>
            <a:endParaRPr lang="en-TH" sz="14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FCEFAC7-BB15-6F87-5878-92DE11FA9448}"/>
              </a:ext>
            </a:extLst>
          </p:cNvPr>
          <p:cNvSpPr txBox="1"/>
          <p:nvPr/>
        </p:nvSpPr>
        <p:spPr>
          <a:xfrm>
            <a:off x="342591" y="2562685"/>
            <a:ext cx="4110356"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2. Define sensor callback function and data buffer</a:t>
            </a:r>
            <a:endParaRPr lang="en-TH" sz="14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2AA94B0-692F-D6EB-2ADB-1761E4420DDA}"/>
              </a:ext>
            </a:extLst>
          </p:cNvPr>
          <p:cNvSpPr txBox="1"/>
          <p:nvPr/>
        </p:nvSpPr>
        <p:spPr>
          <a:xfrm>
            <a:off x="342591" y="5452688"/>
            <a:ext cx="2541080"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3. Start recording sensor data</a:t>
            </a:r>
            <a:endParaRPr lang="en-TH" sz="1400" dirty="0">
              <a:latin typeface="Arial" panose="020B0604020202020204" pitchFamily="34" charset="0"/>
              <a:cs typeface="Arial" panose="020B0604020202020204" pitchFamily="34" charset="0"/>
            </a:endParaRPr>
          </a:p>
        </p:txBody>
      </p:sp>
      <p:sp>
        <p:nvSpPr>
          <p:cNvPr id="17" name="TextBox 16"/>
          <p:cNvSpPr txBox="1"/>
          <p:nvPr/>
        </p:nvSpPr>
        <p:spPr>
          <a:xfrm>
            <a:off x="276275" y="980729"/>
            <a:ext cx="357564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IMU Coding Example</a:t>
            </a:r>
          </a:p>
        </p:txBody>
      </p:sp>
    </p:spTree>
    <p:extLst>
      <p:ext uri="{BB962C8B-B14F-4D97-AF65-F5344CB8AC3E}">
        <p14:creationId xmlns:p14="http://schemas.microsoft.com/office/powerpoint/2010/main" val="3149197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770649" y="3140968"/>
            <a:ext cx="1609736"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Demo</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649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770649" y="3140968"/>
            <a:ext cx="1324402"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Q&amp;A</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1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059832" y="3140968"/>
            <a:ext cx="2518638"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Appendix</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76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Resource</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38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7" name="Group 16">
            <a:extLst>
              <a:ext uri="{FF2B5EF4-FFF2-40B4-BE49-F238E27FC236}">
                <a16:creationId xmlns:a16="http://schemas.microsoft.com/office/drawing/2014/main" id="{310EA390-E870-AE59-319A-C70A2E482998}"/>
              </a:ext>
            </a:extLst>
          </p:cNvPr>
          <p:cNvGrpSpPr/>
          <p:nvPr/>
        </p:nvGrpSpPr>
        <p:grpSpPr>
          <a:xfrm>
            <a:off x="1403648" y="980729"/>
            <a:ext cx="2855564" cy="2260403"/>
            <a:chOff x="1140373" y="980729"/>
            <a:chExt cx="2855564" cy="2260403"/>
          </a:xfrm>
        </p:grpSpPr>
        <p:sp>
          <p:nvSpPr>
            <p:cNvPr id="7" name="TextBox 6"/>
            <p:cNvSpPr txBox="1"/>
            <p:nvPr/>
          </p:nvSpPr>
          <p:spPr>
            <a:xfrm>
              <a:off x="1140373" y="980729"/>
              <a:ext cx="2855564"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Online Introduction Document</a:t>
              </a:r>
            </a:p>
          </p:txBody>
        </p:sp>
        <p:pic>
          <p:nvPicPr>
            <p:cNvPr id="3" name="Picture 2">
              <a:extLst>
                <a:ext uri="{FF2B5EF4-FFF2-40B4-BE49-F238E27FC236}">
                  <a16:creationId xmlns:a16="http://schemas.microsoft.com/office/drawing/2014/main" id="{773E8503-2D69-A9EA-F6E7-3E71E03535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54586" y="1229452"/>
              <a:ext cx="2011680" cy="2011680"/>
            </a:xfrm>
            <a:prstGeom prst="rect">
              <a:avLst/>
            </a:prstGeom>
          </p:spPr>
        </p:pic>
      </p:grpSp>
      <p:grpSp>
        <p:nvGrpSpPr>
          <p:cNvPr id="13" name="Group 12">
            <a:extLst>
              <a:ext uri="{FF2B5EF4-FFF2-40B4-BE49-F238E27FC236}">
                <a16:creationId xmlns:a16="http://schemas.microsoft.com/office/drawing/2014/main" id="{C167CAE9-CBDF-7ACB-7037-82F8C28B81AE}"/>
              </a:ext>
            </a:extLst>
          </p:cNvPr>
          <p:cNvGrpSpPr/>
          <p:nvPr/>
        </p:nvGrpSpPr>
        <p:grpSpPr>
          <a:xfrm>
            <a:off x="395536" y="3590649"/>
            <a:ext cx="2011680" cy="2282027"/>
            <a:chOff x="478805" y="3590649"/>
            <a:chExt cx="2011680" cy="2282027"/>
          </a:xfrm>
        </p:grpSpPr>
        <p:pic>
          <p:nvPicPr>
            <p:cNvPr id="5" name="Picture 4">
              <a:extLst>
                <a:ext uri="{FF2B5EF4-FFF2-40B4-BE49-F238E27FC236}">
                  <a16:creationId xmlns:a16="http://schemas.microsoft.com/office/drawing/2014/main" id="{341A3301-82BE-D096-6D22-64469FCF011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805" y="3860996"/>
              <a:ext cx="2011680" cy="2011680"/>
            </a:xfrm>
            <a:prstGeom prst="rect">
              <a:avLst/>
            </a:prstGeom>
          </p:spPr>
        </p:pic>
        <p:sp>
          <p:nvSpPr>
            <p:cNvPr id="2" name="TextBox 1">
              <a:extLst>
                <a:ext uri="{FF2B5EF4-FFF2-40B4-BE49-F238E27FC236}">
                  <a16:creationId xmlns:a16="http://schemas.microsoft.com/office/drawing/2014/main" id="{96D6FC33-1CD7-4438-F6C2-40DC4479E2A4}"/>
                </a:ext>
              </a:extLst>
            </p:cNvPr>
            <p:cNvSpPr txBox="1"/>
            <p:nvPr/>
          </p:nvSpPr>
          <p:spPr>
            <a:xfrm>
              <a:off x="546127" y="3590649"/>
              <a:ext cx="1865634"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Installer</a:t>
              </a:r>
            </a:p>
          </p:txBody>
        </p:sp>
      </p:grpSp>
      <p:grpSp>
        <p:nvGrpSpPr>
          <p:cNvPr id="15" name="Group 14">
            <a:extLst>
              <a:ext uri="{FF2B5EF4-FFF2-40B4-BE49-F238E27FC236}">
                <a16:creationId xmlns:a16="http://schemas.microsoft.com/office/drawing/2014/main" id="{8FE360D2-89FA-709C-023C-D7941CEB269C}"/>
              </a:ext>
            </a:extLst>
          </p:cNvPr>
          <p:cNvGrpSpPr/>
          <p:nvPr/>
        </p:nvGrpSpPr>
        <p:grpSpPr>
          <a:xfrm>
            <a:off x="6836647" y="3598154"/>
            <a:ext cx="2011680" cy="2274574"/>
            <a:chOff x="6919916" y="3598154"/>
            <a:chExt cx="2011680" cy="2274574"/>
          </a:xfrm>
        </p:grpSpPr>
        <p:pic>
          <p:nvPicPr>
            <p:cNvPr id="4" name="Picture 3">
              <a:extLst>
                <a:ext uri="{FF2B5EF4-FFF2-40B4-BE49-F238E27FC236}">
                  <a16:creationId xmlns:a16="http://schemas.microsoft.com/office/drawing/2014/main" id="{A75CEC0B-5B8B-B318-7A1E-8CDFF929EF0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19916" y="3861048"/>
              <a:ext cx="2011680" cy="2011680"/>
            </a:xfrm>
            <a:prstGeom prst="rect">
              <a:avLst/>
            </a:prstGeom>
          </p:spPr>
        </p:pic>
        <p:sp>
          <p:nvSpPr>
            <p:cNvPr id="6" name="TextBox 5">
              <a:extLst>
                <a:ext uri="{FF2B5EF4-FFF2-40B4-BE49-F238E27FC236}">
                  <a16:creationId xmlns:a16="http://schemas.microsoft.com/office/drawing/2014/main" id="{7FB28262-A28E-ADA5-4993-86A954A57861}"/>
                </a:ext>
              </a:extLst>
            </p:cNvPr>
            <p:cNvSpPr txBox="1"/>
            <p:nvPr/>
          </p:nvSpPr>
          <p:spPr>
            <a:xfrm>
              <a:off x="7037261" y="3598154"/>
              <a:ext cx="162459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Video Demo</a:t>
              </a:r>
            </a:p>
          </p:txBody>
        </p:sp>
      </p:grpSp>
      <p:grpSp>
        <p:nvGrpSpPr>
          <p:cNvPr id="16" name="Group 15">
            <a:extLst>
              <a:ext uri="{FF2B5EF4-FFF2-40B4-BE49-F238E27FC236}">
                <a16:creationId xmlns:a16="http://schemas.microsoft.com/office/drawing/2014/main" id="{DEA805BD-E64F-C8B7-F384-15E5CE6711F6}"/>
              </a:ext>
            </a:extLst>
          </p:cNvPr>
          <p:cNvGrpSpPr/>
          <p:nvPr/>
        </p:nvGrpSpPr>
        <p:grpSpPr>
          <a:xfrm>
            <a:off x="4971750" y="981531"/>
            <a:ext cx="2383805" cy="2259601"/>
            <a:chOff x="4708475" y="981531"/>
            <a:chExt cx="2383805" cy="2259601"/>
          </a:xfrm>
        </p:grpSpPr>
        <p:pic>
          <p:nvPicPr>
            <p:cNvPr id="9" name="Picture 8">
              <a:extLst>
                <a:ext uri="{FF2B5EF4-FFF2-40B4-BE49-F238E27FC236}">
                  <a16:creationId xmlns:a16="http://schemas.microsoft.com/office/drawing/2014/main" id="{D9526549-BB73-EE21-246F-6EF62208A29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32040" y="1229452"/>
              <a:ext cx="2011680" cy="2011680"/>
            </a:xfrm>
            <a:prstGeom prst="rect">
              <a:avLst/>
            </a:prstGeom>
          </p:spPr>
        </p:pic>
        <p:sp>
          <p:nvSpPr>
            <p:cNvPr id="10" name="TextBox 9">
              <a:extLst>
                <a:ext uri="{FF2B5EF4-FFF2-40B4-BE49-F238E27FC236}">
                  <a16:creationId xmlns:a16="http://schemas.microsoft.com/office/drawing/2014/main" id="{CD229C4C-F438-322F-B77A-B81224574F52}"/>
                </a:ext>
              </a:extLst>
            </p:cNvPr>
            <p:cNvSpPr txBox="1"/>
            <p:nvPr/>
          </p:nvSpPr>
          <p:spPr>
            <a:xfrm>
              <a:off x="4708475" y="981531"/>
              <a:ext cx="238380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Supplement Information</a:t>
              </a:r>
            </a:p>
          </p:txBody>
        </p:sp>
      </p:grpSp>
      <p:grpSp>
        <p:nvGrpSpPr>
          <p:cNvPr id="14" name="Group 13">
            <a:extLst>
              <a:ext uri="{FF2B5EF4-FFF2-40B4-BE49-F238E27FC236}">
                <a16:creationId xmlns:a16="http://schemas.microsoft.com/office/drawing/2014/main" id="{DCE86388-C968-296F-8E6E-D0DC704DEA05}"/>
              </a:ext>
            </a:extLst>
          </p:cNvPr>
          <p:cNvGrpSpPr/>
          <p:nvPr/>
        </p:nvGrpSpPr>
        <p:grpSpPr>
          <a:xfrm>
            <a:off x="3458119" y="3590649"/>
            <a:ext cx="2327625" cy="2326962"/>
            <a:chOff x="3468511" y="3590649"/>
            <a:chExt cx="2327625" cy="2326962"/>
          </a:xfrm>
        </p:grpSpPr>
        <p:pic>
          <p:nvPicPr>
            <p:cNvPr id="11" name="Picture 10">
              <a:extLst>
                <a:ext uri="{FF2B5EF4-FFF2-40B4-BE49-F238E27FC236}">
                  <a16:creationId xmlns:a16="http://schemas.microsoft.com/office/drawing/2014/main" id="{CB898457-2984-D79F-8803-B668A6A1F4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40440" y="3905931"/>
              <a:ext cx="2011680" cy="2011680"/>
            </a:xfrm>
            <a:prstGeom prst="rect">
              <a:avLst/>
            </a:prstGeom>
          </p:spPr>
        </p:pic>
        <p:sp>
          <p:nvSpPr>
            <p:cNvPr id="12" name="TextBox 11">
              <a:extLst>
                <a:ext uri="{FF2B5EF4-FFF2-40B4-BE49-F238E27FC236}">
                  <a16:creationId xmlns:a16="http://schemas.microsoft.com/office/drawing/2014/main" id="{76F8C127-BE42-9DD8-6516-3CA0E6F4420E}"/>
                </a:ext>
              </a:extLst>
            </p:cNvPr>
            <p:cNvSpPr txBox="1"/>
            <p:nvPr/>
          </p:nvSpPr>
          <p:spPr>
            <a:xfrm>
              <a:off x="3468511" y="3590649"/>
              <a:ext cx="2327625"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a:latin typeface="Arial" panose="020B0604020202020204" pitchFamily="34" charset="0"/>
                  <a:cs typeface="Arial" panose="020B0604020202020204" pitchFamily="34" charset="0"/>
                </a:rPr>
                <a:t>CARLA Installer (Map)</a:t>
              </a:r>
            </a:p>
          </p:txBody>
        </p:sp>
      </p:grpSp>
    </p:spTree>
    <p:extLst>
      <p:ext uri="{BB962C8B-B14F-4D97-AF65-F5344CB8AC3E}">
        <p14:creationId xmlns:p14="http://schemas.microsoft.com/office/powerpoint/2010/main" val="2961435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4</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2901821" y="3140968"/>
            <a:ext cx="3347391"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Digital Twins</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973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 digital twins are a digital representation of a physical object, process or system.</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 digital twins are a computer program that uses real world data to create simulations, study performance issues and generate possible improvements which can then be applied back to the original physical object.</a:t>
            </a:r>
          </a:p>
        </p:txBody>
      </p:sp>
      <p:sp>
        <p:nvSpPr>
          <p:cNvPr id="47" name="TextBox 46"/>
          <p:cNvSpPr txBox="1"/>
          <p:nvPr/>
        </p:nvSpPr>
        <p:spPr>
          <a:xfrm>
            <a:off x="5525871" y="6557282"/>
            <a:ext cx="3495067"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https://www.mdpi.com/2571-5577/5/4/65/htm</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are Digital Twins?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5</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31" name="Picture 30">
            <a:extLst>
              <a:ext uri="{FF2B5EF4-FFF2-40B4-BE49-F238E27FC236}">
                <a16:creationId xmlns:a16="http://schemas.microsoft.com/office/drawing/2014/main" id="{F72131E2-D007-0669-1BA2-33329F52FB4E}"/>
              </a:ext>
            </a:extLst>
          </p:cNvPr>
          <p:cNvPicPr>
            <a:picLocks noChangeAspect="1"/>
          </p:cNvPicPr>
          <p:nvPr/>
        </p:nvPicPr>
        <p:blipFill>
          <a:blip r:embed="rId6"/>
          <a:stretch>
            <a:fillRect/>
          </a:stretch>
        </p:blipFill>
        <p:spPr>
          <a:xfrm>
            <a:off x="1825716" y="2708920"/>
            <a:ext cx="5315223" cy="2730640"/>
          </a:xfrm>
          <a:prstGeom prst="rect">
            <a:avLst/>
          </a:prstGeom>
        </p:spPr>
      </p:pic>
    </p:spTree>
    <p:extLst>
      <p:ext uri="{BB962C8B-B14F-4D97-AF65-F5344CB8AC3E}">
        <p14:creationId xmlns:p14="http://schemas.microsoft.com/office/powerpoint/2010/main" val="3306285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Benefit</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6</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graphicFrame>
        <p:nvGraphicFramePr>
          <p:cNvPr id="13" name="Table 3">
            <a:extLst>
              <a:ext uri="{FF2B5EF4-FFF2-40B4-BE49-F238E27FC236}">
                <a16:creationId xmlns:a16="http://schemas.microsoft.com/office/drawing/2014/main" id="{3682827C-9C3C-5D08-5C86-11EF526A4CB9}"/>
              </a:ext>
            </a:extLst>
          </p:cNvPr>
          <p:cNvGraphicFramePr>
            <a:graphicFrameLocks noGrp="1"/>
          </p:cNvGraphicFramePr>
          <p:nvPr>
            <p:extLst>
              <p:ext uri="{D42A27DB-BD31-4B8C-83A1-F6EECF244321}">
                <p14:modId xmlns:p14="http://schemas.microsoft.com/office/powerpoint/2010/main" val="3937065728"/>
              </p:ext>
            </p:extLst>
          </p:nvPr>
        </p:nvGraphicFramePr>
        <p:xfrm>
          <a:off x="212834" y="1193910"/>
          <a:ext cx="8574316" cy="2500366"/>
        </p:xfrm>
        <a:graphic>
          <a:graphicData uri="http://schemas.openxmlformats.org/drawingml/2006/table">
            <a:tbl>
              <a:tblPr firstRow="1" bandRow="1">
                <a:tableStyleId>{5C22544A-7EE6-4342-B048-85BDC9FD1C3A}</a:tableStyleId>
              </a:tblPr>
              <a:tblGrid>
                <a:gridCol w="758374">
                  <a:extLst>
                    <a:ext uri="{9D8B030D-6E8A-4147-A177-3AD203B41FA5}">
                      <a16:colId xmlns:a16="http://schemas.microsoft.com/office/drawing/2014/main" val="466536168"/>
                    </a:ext>
                  </a:extLst>
                </a:gridCol>
                <a:gridCol w="936104">
                  <a:extLst>
                    <a:ext uri="{9D8B030D-6E8A-4147-A177-3AD203B41FA5}">
                      <a16:colId xmlns:a16="http://schemas.microsoft.com/office/drawing/2014/main" val="797653639"/>
                    </a:ext>
                  </a:extLst>
                </a:gridCol>
                <a:gridCol w="6879838">
                  <a:extLst>
                    <a:ext uri="{9D8B030D-6E8A-4147-A177-3AD203B41FA5}">
                      <a16:colId xmlns:a16="http://schemas.microsoft.com/office/drawing/2014/main" val="898943236"/>
                    </a:ext>
                  </a:extLst>
                </a:gridCol>
              </a:tblGrid>
              <a:tr h="326371">
                <a:tc>
                  <a:txBody>
                    <a:bodyPr/>
                    <a:lstStyle/>
                    <a:p>
                      <a:pPr algn="ctr"/>
                      <a:r>
                        <a:rPr lang="en-US" sz="1600" dirty="0">
                          <a:latin typeface="Arial" panose="020B0604020202020204" pitchFamily="34" charset="0"/>
                          <a:cs typeface="Arial" panose="020B0604020202020204" pitchFamily="34" charset="0"/>
                        </a:rPr>
                        <a:t>No.</a:t>
                      </a:r>
                    </a:p>
                  </a:txBody>
                  <a:tcPr anchor="ctr"/>
                </a:tc>
                <a:tc>
                  <a:txBody>
                    <a:bodyPr/>
                    <a:lstStyle/>
                    <a:p>
                      <a:pPr algn="ctr"/>
                      <a:r>
                        <a:rPr lang="en-US" sz="1600" dirty="0">
                          <a:latin typeface="Arial" panose="020B0604020202020204" pitchFamily="34" charset="0"/>
                          <a:cs typeface="Arial" panose="020B0604020202020204" pitchFamily="34" charset="0"/>
                        </a:rPr>
                        <a:t>Type</a:t>
                      </a:r>
                    </a:p>
                  </a:txBody>
                  <a:tcPr anchor="ctr"/>
                </a:tc>
                <a:tc>
                  <a:txBody>
                    <a:bodyPr/>
                    <a:lstStyle/>
                    <a:p>
                      <a:pPr algn="ctr"/>
                      <a:r>
                        <a:rPr lang="en-US" sz="1600" dirty="0">
                          <a:latin typeface="Arial" panose="020B0604020202020204" pitchFamily="34" charset="0"/>
                          <a:cs typeface="Arial" panose="020B0604020202020204" pitchFamily="34" charset="0"/>
                        </a:rPr>
                        <a:t>Benefit</a:t>
                      </a:r>
                    </a:p>
                  </a:txBody>
                  <a:tcPr anchor="ctr"/>
                </a:tc>
                <a:extLst>
                  <a:ext uri="{0D108BD9-81ED-4DB2-BD59-A6C34878D82A}">
                    <a16:rowId xmlns:a16="http://schemas.microsoft.com/office/drawing/2014/main" val="2176343107"/>
                  </a:ext>
                </a:extLst>
              </a:tr>
              <a:tr h="716783">
                <a:tc>
                  <a:txBody>
                    <a:bodyPr/>
                    <a:lstStyle/>
                    <a:p>
                      <a:pPr algn="ctr"/>
                      <a:r>
                        <a:rPr lang="en-US" sz="1400" dirty="0">
                          <a:latin typeface="Arial" panose="020B0604020202020204" pitchFamily="34" charset="0"/>
                          <a:cs typeface="Arial" panose="020B0604020202020204" pitchFamily="34" charset="0"/>
                        </a:rPr>
                        <a:t>1</a:t>
                      </a:r>
                    </a:p>
                  </a:txBody>
                  <a:tcPr/>
                </a:tc>
                <a:tc>
                  <a:txBody>
                    <a:bodyPr/>
                    <a:lstStyle/>
                    <a:p>
                      <a:pPr algn="ctr"/>
                      <a:r>
                        <a:rPr lang="en-US" sz="1400" dirty="0">
                          <a:latin typeface="Arial" panose="020B0604020202020204" pitchFamily="34" charset="0"/>
                          <a:cs typeface="Arial" panose="020B0604020202020204" pitchFamily="34" charset="0"/>
                        </a:rPr>
                        <a:t>Process</a:t>
                      </a:r>
                    </a:p>
                  </a:txBody>
                  <a:tcPr/>
                </a:tc>
                <a:tc>
                  <a:txBody>
                    <a:bodyPr/>
                    <a:lstStyle/>
                    <a:p>
                      <a:pPr algn="l"/>
                      <a:r>
                        <a:rPr lang="en-US" sz="1400" dirty="0">
                          <a:latin typeface="Arial" panose="020B0604020202020204" pitchFamily="34" charset="0"/>
                          <a:cs typeface="Arial" panose="020B0604020202020204" pitchFamily="34" charset="0"/>
                        </a:rPr>
                        <a:t>Digital twins can help to mirror and monitor production systems that are all synchronized to operate at peak efficiency, or will delays in one system affect others.</a:t>
                      </a:r>
                    </a:p>
                  </a:txBody>
                  <a:tcPr/>
                </a:tc>
                <a:extLst>
                  <a:ext uri="{0D108BD9-81ED-4DB2-BD59-A6C34878D82A}">
                    <a16:rowId xmlns:a16="http://schemas.microsoft.com/office/drawing/2014/main" val="1098609368"/>
                  </a:ext>
                </a:extLst>
              </a:tr>
              <a:tr h="716783">
                <a:tc>
                  <a:txBody>
                    <a:bodyPr/>
                    <a:lstStyle/>
                    <a:p>
                      <a:pPr algn="ctr"/>
                      <a:r>
                        <a:rPr lang="en-US" sz="1400" dirty="0">
                          <a:latin typeface="Arial" panose="020B0604020202020204" pitchFamily="34" charset="0"/>
                          <a:cs typeface="Arial" panose="020B0604020202020204" pitchFamily="34" charset="0"/>
                        </a:rPr>
                        <a:t>2</a:t>
                      </a:r>
                    </a:p>
                  </a:txBody>
                  <a:tcPr/>
                </a:tc>
                <a:tc>
                  <a:txBody>
                    <a:bodyPr/>
                    <a:lstStyle/>
                    <a:p>
                      <a:pPr algn="ctr"/>
                      <a:r>
                        <a:rPr lang="en-US" sz="1400" dirty="0">
                          <a:latin typeface="Arial" panose="020B0604020202020204" pitchFamily="34" charset="0"/>
                          <a:cs typeface="Arial" panose="020B0604020202020204" pitchFamily="34" charset="0"/>
                        </a:rPr>
                        <a:t>Product</a:t>
                      </a:r>
                    </a:p>
                  </a:txBody>
                  <a:tcPr/>
                </a:tc>
                <a:tc>
                  <a:txBody>
                    <a:bodyPr/>
                    <a:lstStyle/>
                    <a:p>
                      <a:pPr algn="l"/>
                      <a:r>
                        <a:rPr lang="en-US" sz="1400" dirty="0">
                          <a:latin typeface="Arial" panose="020B0604020202020204" pitchFamily="34" charset="0"/>
                          <a:cs typeface="Arial" panose="020B0604020202020204" pitchFamily="34" charset="0"/>
                        </a:rPr>
                        <a:t>ADAS architecture is increased the ability to respond or detect threats by the knowledge obtained from sensor data stored on cloud and processed on digital twin.</a:t>
                      </a:r>
                    </a:p>
                  </a:txBody>
                  <a:tcPr/>
                </a:tc>
                <a:extLst>
                  <a:ext uri="{0D108BD9-81ED-4DB2-BD59-A6C34878D82A}">
                    <a16:rowId xmlns:a16="http://schemas.microsoft.com/office/drawing/2014/main" val="4234701994"/>
                  </a:ext>
                </a:extLst>
              </a:tr>
              <a:tr h="716783">
                <a:tc>
                  <a:txBody>
                    <a:bodyPr/>
                    <a:lstStyle/>
                    <a:p>
                      <a:pPr algn="ctr"/>
                      <a:r>
                        <a:rPr lang="en-US" sz="1400" dirty="0">
                          <a:latin typeface="Arial" panose="020B0604020202020204" pitchFamily="34" charset="0"/>
                          <a:cs typeface="Arial" panose="020B0604020202020204" pitchFamily="34" charset="0"/>
                        </a:rPr>
                        <a:t>3</a:t>
                      </a:r>
                    </a:p>
                  </a:txBody>
                  <a:tcPr/>
                </a:tc>
                <a:tc>
                  <a:txBody>
                    <a:bodyPr/>
                    <a:lstStyle/>
                    <a:p>
                      <a:pPr algn="ctr"/>
                      <a:r>
                        <a:rPr lang="en-US" sz="1400" dirty="0">
                          <a:latin typeface="Arial" panose="020B0604020202020204" pitchFamily="34" charset="0"/>
                          <a:cs typeface="Arial" panose="020B0604020202020204" pitchFamily="34" charset="0"/>
                        </a:rPr>
                        <a:t>Service</a:t>
                      </a:r>
                    </a:p>
                  </a:txBody>
                  <a:tcPr/>
                </a:tc>
                <a:tc>
                  <a:txBody>
                    <a:bodyPr/>
                    <a:lstStyle/>
                    <a:p>
                      <a:pPr algn="l"/>
                      <a:r>
                        <a:rPr lang="en-US" sz="1400" dirty="0">
                          <a:solidFill>
                            <a:schemeClr val="tx1"/>
                          </a:solidFill>
                          <a:latin typeface="Arial" panose="020B0604020202020204" pitchFamily="34" charset="0"/>
                          <a:cs typeface="Arial" panose="020B0604020202020204" pitchFamily="34" charset="0"/>
                        </a:rPr>
                        <a:t>Manufacturer maintains a digital record of the working condition of the car and also detects potential problems that are being fixed by simply downloading over-the-air (OTA) software updates.</a:t>
                      </a:r>
                    </a:p>
                  </a:txBody>
                  <a:tcPr/>
                </a:tc>
                <a:extLst>
                  <a:ext uri="{0D108BD9-81ED-4DB2-BD59-A6C34878D82A}">
                    <a16:rowId xmlns:a16="http://schemas.microsoft.com/office/drawing/2014/main" val="3251142637"/>
                  </a:ext>
                </a:extLst>
              </a:tr>
            </a:tbl>
          </a:graphicData>
        </a:graphic>
      </p:graphicFrame>
    </p:spTree>
    <p:extLst>
      <p:ext uri="{BB962C8B-B14F-4D97-AF65-F5344CB8AC3E}">
        <p14:creationId xmlns:p14="http://schemas.microsoft.com/office/powerpoint/2010/main" val="282028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Fundamental Technologies</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7</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9" name="Picture 8">
            <a:extLst>
              <a:ext uri="{FF2B5EF4-FFF2-40B4-BE49-F238E27FC236}">
                <a16:creationId xmlns:a16="http://schemas.microsoft.com/office/drawing/2014/main" id="{A747B476-E39E-4341-8EEA-0206CA4801D9}"/>
              </a:ext>
            </a:extLst>
          </p:cNvPr>
          <p:cNvPicPr>
            <a:picLocks noChangeAspect="1"/>
          </p:cNvPicPr>
          <p:nvPr/>
        </p:nvPicPr>
        <p:blipFill>
          <a:blip r:embed="rId6"/>
          <a:stretch>
            <a:fillRect/>
          </a:stretch>
        </p:blipFill>
        <p:spPr>
          <a:xfrm>
            <a:off x="2607177" y="2417688"/>
            <a:ext cx="3929646" cy="2757897"/>
          </a:xfrm>
          <a:prstGeom prst="rect">
            <a:avLst/>
          </a:prstGeom>
        </p:spPr>
      </p:pic>
      <p:sp>
        <p:nvSpPr>
          <p:cNvPr id="10" name="Thought Bubble: Cloud 2">
            <a:extLst>
              <a:ext uri="{FF2B5EF4-FFF2-40B4-BE49-F238E27FC236}">
                <a16:creationId xmlns:a16="http://schemas.microsoft.com/office/drawing/2014/main" id="{1BA837D8-D159-54A6-9849-8186C2039D77}"/>
              </a:ext>
            </a:extLst>
          </p:cNvPr>
          <p:cNvSpPr/>
          <p:nvPr/>
        </p:nvSpPr>
        <p:spPr bwMode="auto">
          <a:xfrm>
            <a:off x="5503978" y="2304711"/>
            <a:ext cx="3429000" cy="905065"/>
          </a:xfrm>
          <a:prstGeom prst="cloudCallout">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compute large data collected from sensors with high performance processor</a:t>
            </a:r>
          </a:p>
        </p:txBody>
      </p:sp>
      <p:sp>
        <p:nvSpPr>
          <p:cNvPr id="11" name="Thought Bubble: Cloud 3">
            <a:extLst>
              <a:ext uri="{FF2B5EF4-FFF2-40B4-BE49-F238E27FC236}">
                <a16:creationId xmlns:a16="http://schemas.microsoft.com/office/drawing/2014/main" id="{123165C9-18CD-9162-3DFD-46CDC6E90670}"/>
              </a:ext>
            </a:extLst>
          </p:cNvPr>
          <p:cNvSpPr/>
          <p:nvPr/>
        </p:nvSpPr>
        <p:spPr bwMode="auto">
          <a:xfrm>
            <a:off x="5416150" y="5009976"/>
            <a:ext cx="3430096" cy="905065"/>
          </a:xfrm>
          <a:prstGeom prst="cloudCallout">
            <a:avLst>
              <a:gd name="adj1" fmla="val -27289"/>
              <a:gd name="adj2" fmla="val -59937"/>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analyze data, generate behaviors model, and decision making in digital twin. </a:t>
            </a:r>
          </a:p>
        </p:txBody>
      </p:sp>
      <p:sp>
        <p:nvSpPr>
          <p:cNvPr id="12" name="Thought Bubble: Cloud 4">
            <a:extLst>
              <a:ext uri="{FF2B5EF4-FFF2-40B4-BE49-F238E27FC236}">
                <a16:creationId xmlns:a16="http://schemas.microsoft.com/office/drawing/2014/main" id="{D5E683E4-E53F-E229-3BF6-297F6F7B7501}"/>
              </a:ext>
            </a:extLst>
          </p:cNvPr>
          <p:cNvSpPr/>
          <p:nvPr/>
        </p:nvSpPr>
        <p:spPr bwMode="auto">
          <a:xfrm>
            <a:off x="179512" y="2304711"/>
            <a:ext cx="3429000" cy="905065"/>
          </a:xfrm>
          <a:prstGeom prst="cloudCallout">
            <a:avLst>
              <a:gd name="adj1" fmla="val 23913"/>
              <a:gd name="adj2" fmla="val 59075"/>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provide the connection and access to the physical world and interlink with digital twin</a:t>
            </a:r>
          </a:p>
        </p:txBody>
      </p:sp>
      <p:sp>
        <p:nvSpPr>
          <p:cNvPr id="14" name="Thought Bubble: Cloud 6">
            <a:extLst>
              <a:ext uri="{FF2B5EF4-FFF2-40B4-BE49-F238E27FC236}">
                <a16:creationId xmlns:a16="http://schemas.microsoft.com/office/drawing/2014/main" id="{C80BD42D-919E-3D36-8A6C-E2764849742F}"/>
              </a:ext>
            </a:extLst>
          </p:cNvPr>
          <p:cNvSpPr/>
          <p:nvPr/>
        </p:nvSpPr>
        <p:spPr bwMode="auto">
          <a:xfrm>
            <a:off x="395536" y="5009976"/>
            <a:ext cx="3430096" cy="905065"/>
          </a:xfrm>
          <a:prstGeom prst="cloudCallout">
            <a:avLst>
              <a:gd name="adj1" fmla="val 27157"/>
              <a:gd name="adj2" fmla="val -59081"/>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represent appearance and behaviors of the physical object in digital twin</a:t>
            </a:r>
          </a:p>
        </p:txBody>
      </p:sp>
      <p:sp>
        <p:nvSpPr>
          <p:cNvPr id="15" name="Thought Bubble: Cloud 9">
            <a:extLst>
              <a:ext uri="{FF2B5EF4-FFF2-40B4-BE49-F238E27FC236}">
                <a16:creationId xmlns:a16="http://schemas.microsoft.com/office/drawing/2014/main" id="{731B6791-5BA7-079A-32CF-487A18619EC4}"/>
              </a:ext>
            </a:extLst>
          </p:cNvPr>
          <p:cNvSpPr/>
          <p:nvPr/>
        </p:nvSpPr>
        <p:spPr bwMode="auto">
          <a:xfrm>
            <a:off x="2526618" y="1247274"/>
            <a:ext cx="4090764" cy="905065"/>
          </a:xfrm>
          <a:prstGeom prst="cloudCallout">
            <a:avLst>
              <a:gd name="adj1" fmla="val 68"/>
              <a:gd name="adj2" fmla="val 80480"/>
            </a:avLst>
          </a:prstGeom>
          <a:solidFill>
            <a:schemeClr val="accent4">
              <a:lumMod val="20000"/>
              <a:lumOff val="80000"/>
            </a:schemeClr>
          </a:soli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base">
              <a:spcBef>
                <a:spcPct val="0"/>
              </a:spcBef>
              <a:spcAft>
                <a:spcPct val="0"/>
              </a:spcAft>
            </a:pPr>
            <a:r>
              <a:rPr lang="en-US" sz="1200" dirty="0">
                <a:solidFill>
                  <a:schemeClr val="tx1"/>
                </a:solidFill>
                <a:latin typeface="Arial" charset="0"/>
                <a:ea typeface="ＭＳ Ｐゴシック" charset="-128"/>
              </a:rPr>
              <a:t>To detects a physical parameter of interest and converts it into electrical signal that can be measured</a:t>
            </a:r>
          </a:p>
        </p:txBody>
      </p:sp>
      <p:sp>
        <p:nvSpPr>
          <p:cNvPr id="17" name="TextBox 16"/>
          <p:cNvSpPr txBox="1"/>
          <p:nvPr/>
        </p:nvSpPr>
        <p:spPr>
          <a:xfrm>
            <a:off x="5525871" y="6557282"/>
            <a:ext cx="3495067"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https://www.mdpi.com/2571-5577/5/4/65/htm</a:t>
            </a:r>
          </a:p>
        </p:txBody>
      </p:sp>
      <p:pic>
        <p:nvPicPr>
          <p:cNvPr id="18" name="Picture 17">
            <a:extLst>
              <a:ext uri="{FF2B5EF4-FFF2-40B4-BE49-F238E27FC236}">
                <a16:creationId xmlns:a16="http://schemas.microsoft.com/office/drawing/2014/main" id="{52F1454D-B9CB-22D5-A2B5-EE3F75D7C5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754" y="5175585"/>
            <a:ext cx="989125" cy="989125"/>
          </a:xfrm>
          <a:prstGeom prst="rect">
            <a:avLst/>
          </a:prstGeom>
        </p:spPr>
      </p:pic>
      <p:sp>
        <p:nvSpPr>
          <p:cNvPr id="2" name="Rounded Rectangle 1"/>
          <p:cNvSpPr/>
          <p:nvPr/>
        </p:nvSpPr>
        <p:spPr bwMode="auto">
          <a:xfrm>
            <a:off x="3016468" y="4309241"/>
            <a:ext cx="1339507" cy="683174"/>
          </a:xfrm>
          <a:prstGeom prst="roundRect">
            <a:avLst/>
          </a:prstGeom>
          <a:noFill/>
          <a:ln w="38100">
            <a:solidFill>
              <a:srgbClr val="FF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fontAlgn="base">
              <a:spcBef>
                <a:spcPct val="0"/>
              </a:spcBef>
              <a:spcAft>
                <a:spcPct val="0"/>
              </a:spcAft>
            </a:pPr>
            <a:endParaRPr lang="en-US" sz="1150" dirty="0">
              <a:solidFill>
                <a:schemeClr val="tx1"/>
              </a:solidFill>
              <a:latin typeface="Arial" charset="0"/>
              <a:ea typeface="ＭＳ Ｐゴシック" charset="-128"/>
            </a:endParaRPr>
          </a:p>
        </p:txBody>
      </p:sp>
    </p:spTree>
    <p:extLst>
      <p:ext uri="{BB962C8B-B14F-4D97-AF65-F5344CB8AC3E}">
        <p14:creationId xmlns:p14="http://schemas.microsoft.com/office/powerpoint/2010/main" val="1262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8</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endParaRPr lang="en-US" i="1" kern="0" dirty="0">
              <a:latin typeface="Arial Black" panose="020B0A04020102020204" pitchFamily="34" charset="0"/>
            </a:endParaRPr>
          </a:p>
        </p:txBody>
      </p:sp>
      <p:sp>
        <p:nvSpPr>
          <p:cNvPr id="11" name="Rectangle 10"/>
          <p:cNvSpPr/>
          <p:nvPr/>
        </p:nvSpPr>
        <p:spPr>
          <a:xfrm>
            <a:off x="3586303" y="3140968"/>
            <a:ext cx="1978427" cy="707886"/>
          </a:xfrm>
          <a:prstGeom prst="rect">
            <a:avLst/>
          </a:prstGeom>
        </p:spPr>
        <p:txBody>
          <a:bodyPr wrap="none">
            <a:spAutoFit/>
          </a:bodyPr>
          <a:lstStyle/>
          <a:p>
            <a:pPr lvl="0">
              <a:defRPr/>
            </a:pPr>
            <a:r>
              <a:rPr lang="en-US" sz="4000" b="1" kern="0" dirty="0">
                <a:latin typeface="Arial" panose="020B0604020202020204" pitchFamily="34" charset="0"/>
                <a:cs typeface="Arial" panose="020B0604020202020204" pitchFamily="34" charset="0"/>
              </a:rPr>
              <a:t>CARLA</a:t>
            </a:r>
            <a:endParaRPr lang="en-US" sz="4000" b="1"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15"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524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67542" y="980728"/>
            <a:ext cx="8031573" cy="1815882"/>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CARLA is an open-source simulator for autonomous driving research that provides open digital </a:t>
            </a:r>
          </a:p>
          <a:p>
            <a:r>
              <a:rPr lang="en-US" sz="1400" dirty="0">
                <a:latin typeface="Arial" panose="020B0604020202020204" pitchFamily="34" charset="0"/>
                <a:cs typeface="Arial" panose="020B0604020202020204" pitchFamily="34" charset="0"/>
              </a:rPr>
              <a:t>assets, flexible specification of sensor suites and environmental conditions to support development, </a:t>
            </a:r>
          </a:p>
          <a:p>
            <a:r>
              <a:rPr lang="en-US" sz="1400" dirty="0">
                <a:latin typeface="Arial" panose="020B0604020202020204" pitchFamily="34" charset="0"/>
                <a:cs typeface="Arial" panose="020B0604020202020204" pitchFamily="34" charset="0"/>
              </a:rPr>
              <a:t>training, and validation of autonomous driving systems.</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This virtual simulator is also part of digital twins concept. We are going to conduct the workshop in </a:t>
            </a:r>
          </a:p>
          <a:p>
            <a:r>
              <a:rPr lang="en-US" sz="1400" dirty="0">
                <a:latin typeface="Arial" panose="020B0604020202020204" pitchFamily="34" charset="0"/>
                <a:cs typeface="Arial" panose="020B0604020202020204" pitchFamily="34" charset="0"/>
              </a:rPr>
              <a:t>order to create own autonomous driving control software and run simulation on CARLA </a:t>
            </a:r>
          </a:p>
          <a:p>
            <a:r>
              <a:rPr lang="en-US" sz="1400" dirty="0">
                <a:latin typeface="Arial" panose="020B0604020202020204" pitchFamily="34" charset="0"/>
                <a:cs typeface="Arial" panose="020B0604020202020204" pitchFamily="34" charset="0"/>
              </a:rPr>
              <a:t>environment.</a:t>
            </a:r>
          </a:p>
          <a:p>
            <a:r>
              <a:rPr lang="en-US" sz="1400" dirty="0">
                <a:latin typeface="Arial" panose="020B0604020202020204" pitchFamily="34" charset="0"/>
                <a:cs typeface="Arial" panose="020B0604020202020204" pitchFamily="34" charset="0"/>
              </a:rPr>
              <a:t>.</a:t>
            </a:r>
          </a:p>
        </p:txBody>
      </p:sp>
      <p:sp>
        <p:nvSpPr>
          <p:cNvPr id="47" name="TextBox 46"/>
          <p:cNvSpPr txBox="1"/>
          <p:nvPr/>
        </p:nvSpPr>
        <p:spPr>
          <a:xfrm>
            <a:off x="4932041" y="6557282"/>
            <a:ext cx="4088898" cy="246221"/>
          </a:xfrm>
          <a:prstGeom prst="rect">
            <a:avLst/>
          </a:prstGeom>
          <a:noFill/>
        </p:spPr>
        <p:txBody>
          <a:bodyPr wrap="square" rtlCol="0">
            <a:spAutoFit/>
          </a:bodyPr>
          <a:lstStyle/>
          <a:p>
            <a:r>
              <a:rPr lang="en-US" sz="1000" dirty="0">
                <a:latin typeface="Arial" panose="020B0604020202020204" pitchFamily="34" charset="0"/>
                <a:ea typeface="メイリオ" panose="020B0604030504040204" pitchFamily="50" charset="-128"/>
                <a:cs typeface="Arial" panose="020B0604020202020204" pitchFamily="34" charset="0"/>
              </a:rPr>
              <a:t>Reference: https://carla.readthedocs.io/en/latest/start_introduction</a:t>
            </a:r>
          </a:p>
        </p:txBody>
      </p:sp>
      <p:sp>
        <p:nvSpPr>
          <p:cNvPr id="28" name="Title 2"/>
          <p:cNvSpPr txBox="1">
            <a:spLocks/>
          </p:cNvSpPr>
          <p:nvPr/>
        </p:nvSpPr>
        <p:spPr>
          <a:xfrm>
            <a:off x="212834" y="196746"/>
            <a:ext cx="8725366" cy="575191"/>
          </a:xfrm>
          <a:prstGeom prst="rect">
            <a:avLst/>
          </a:prstGeom>
        </p:spPr>
        <p:txBody>
          <a:bodyPr/>
          <a:lstStyle>
            <a:lvl1pPr algn="l" rtl="0" eaLnBrk="1" fontAlgn="base" hangingPunct="1">
              <a:spcBef>
                <a:spcPct val="0"/>
              </a:spcBef>
              <a:spcAft>
                <a:spcPct val="0"/>
              </a:spcAft>
              <a:defRPr kumimoji="1" sz="2800" b="1">
                <a:solidFill>
                  <a:schemeClr val="tx1"/>
                </a:solidFill>
                <a:effectLst/>
                <a:latin typeface="Meiryo UI" panose="020B0604030504040204" pitchFamily="50" charset="-128"/>
                <a:ea typeface="Meiryo UI" panose="020B0604030504040204" pitchFamily="50" charset="-128"/>
                <a:cs typeface="Meiryo UI" panose="020B0604030504040204" pitchFamily="50" charset="-128"/>
              </a:defRPr>
            </a:lvl1pPr>
            <a:lvl2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2pPr>
            <a:lvl3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3pPr>
            <a:lvl4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4pPr>
            <a:lvl5pPr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5pPr>
            <a:lvl6pPr marL="4572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6pPr>
            <a:lvl7pPr marL="9144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7pPr>
            <a:lvl8pPr marL="13716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8pPr>
            <a:lvl9pPr marL="1828800" algn="l" rtl="0" eaLnBrk="1" fontAlgn="base" hangingPunct="1">
              <a:spcBef>
                <a:spcPct val="0"/>
              </a:spcBef>
              <a:spcAft>
                <a:spcPct val="0"/>
              </a:spcAft>
              <a:defRPr kumimoji="1" sz="2800" b="1">
                <a:solidFill>
                  <a:schemeClr val="tx1"/>
                </a:solidFill>
                <a:effectLst>
                  <a:outerShdw blurRad="38100" dist="38100" dir="2700000" algn="tl">
                    <a:srgbClr val="C0C0C0"/>
                  </a:outerShdw>
                </a:effectLst>
                <a:latin typeface="HG丸ｺﾞｼｯｸM-PRO" pitchFamily="50" charset="-128"/>
                <a:ea typeface="HG丸ｺﾞｼｯｸM-PRO" pitchFamily="50" charset="-128"/>
              </a:defRPr>
            </a:lvl9pPr>
          </a:lstStyle>
          <a:p>
            <a:r>
              <a:rPr lang="en-US" i="1" kern="0" dirty="0">
                <a:latin typeface="Arial Black" panose="020B0A04020102020204" pitchFamily="34" charset="0"/>
              </a:rPr>
              <a:t>What is CARLA?</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2622" y="325399"/>
            <a:ext cx="1326268" cy="183703"/>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1856" y="286619"/>
            <a:ext cx="359082" cy="269311"/>
          </a:xfrm>
          <a:prstGeom prst="rect">
            <a:avLst/>
          </a:prstGeom>
        </p:spPr>
      </p:pic>
      <p:pic>
        <p:nvPicPr>
          <p:cNvPr id="36" name="Picture 2" descr="C:\Users\kasemsit\Desktop\NETH LOGO_2107082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6417"/>
          <a:stretch/>
        </p:blipFill>
        <p:spPr bwMode="auto">
          <a:xfrm>
            <a:off x="5652120" y="55069"/>
            <a:ext cx="1772240" cy="724362"/>
          </a:xfrm>
          <a:prstGeom prst="rect">
            <a:avLst/>
          </a:prstGeom>
          <a:noFill/>
          <a:extLst>
            <a:ext uri="{909E8E84-426E-40DD-AFC4-6F175D3DCCD1}">
              <a14:hiddenFill xmlns:a14="http://schemas.microsoft.com/office/drawing/2010/main">
                <a:solidFill>
                  <a:srgbClr val="FFFFFF"/>
                </a:solidFill>
              </a14:hiddenFill>
            </a:ext>
          </a:extLst>
        </p:spPr>
      </p:pic>
      <p:sp>
        <p:nvSpPr>
          <p:cNvPr id="37" name="Slide Number Placeholder 1"/>
          <p:cNvSpPr>
            <a:spLocks noGrp="1"/>
          </p:cNvSpPr>
          <p:nvPr>
            <p:ph type="sldNum" sz="quarter" idx="4294967295"/>
          </p:nvPr>
        </p:nvSpPr>
        <p:spPr>
          <a:xfrm>
            <a:off x="7240149" y="6616615"/>
            <a:ext cx="1905000" cy="182880"/>
          </a:xfrm>
          <a:prstGeom prst="rect">
            <a:avLst/>
          </a:prstGeom>
        </p:spPr>
        <p:txBody>
          <a:bodyPr/>
          <a:lstStyle/>
          <a:p>
            <a:pPr algn="r">
              <a:defRPr/>
            </a:pPr>
            <a:fld id="{1CDEC458-1127-47B8-8105-F9C0FD49AC8E}" type="slidenum">
              <a:rPr lang="ja-JP" altLang="en-US" sz="1000" smtClean="0">
                <a:latin typeface="メイリオ" panose="020B0604030504040204" pitchFamily="50" charset="-128"/>
                <a:ea typeface="メイリオ" panose="020B0604030504040204" pitchFamily="50" charset="-128"/>
                <a:cs typeface="メイリオ" panose="020B0604030504040204" pitchFamily="50" charset="-128"/>
              </a:rPr>
              <a:pPr algn="r">
                <a:defRPr/>
              </a:pPr>
              <a:t>9</a:t>
            </a:fld>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12" name="Picture 11"/>
          <p:cNvPicPr>
            <a:picLocks noChangeAspect="1"/>
          </p:cNvPicPr>
          <p:nvPr/>
        </p:nvPicPr>
        <p:blipFill>
          <a:blip r:embed="rId6"/>
          <a:stretch>
            <a:fillRect/>
          </a:stretch>
        </p:blipFill>
        <p:spPr>
          <a:xfrm>
            <a:off x="2107064" y="2822065"/>
            <a:ext cx="4752528" cy="2834209"/>
          </a:xfrm>
          <a:prstGeom prst="rect">
            <a:avLst/>
          </a:prstGeom>
        </p:spPr>
      </p:pic>
    </p:spTree>
    <p:extLst>
      <p:ext uri="{BB962C8B-B14F-4D97-AF65-F5344CB8AC3E}">
        <p14:creationId xmlns:p14="http://schemas.microsoft.com/office/powerpoint/2010/main" val="1887745380"/>
      </p:ext>
    </p:extLst>
  </p:cSld>
  <p:clrMapOvr>
    <a:masterClrMapping/>
  </p:clrMapOvr>
</p:sld>
</file>

<file path=ppt/theme/theme1.xml><?xml version="1.0" encoding="utf-8"?>
<a:theme xmlns:a="http://schemas.openxmlformats.org/drawingml/2006/main" name="テーマ1">
  <a:themeElements>
    <a:clrScheme name="Gartner">
      <a:dk1>
        <a:srgbClr val="000000"/>
      </a:dk1>
      <a:lt1>
        <a:srgbClr val="FFFFFF"/>
      </a:lt1>
      <a:dk2>
        <a:srgbClr val="FFFFFF"/>
      </a:dk2>
      <a:lt2>
        <a:srgbClr val="6E96D5"/>
      </a:lt2>
      <a:accent1>
        <a:srgbClr val="00529B"/>
      </a:accent1>
      <a:accent2>
        <a:srgbClr val="99CC00"/>
      </a:accent2>
      <a:accent3>
        <a:srgbClr val="FF9900"/>
      </a:accent3>
      <a:accent4>
        <a:srgbClr val="6E96D5"/>
      </a:accent4>
      <a:accent5>
        <a:srgbClr val="CDCDCD"/>
      </a:accent5>
      <a:accent6>
        <a:srgbClr val="AC0000"/>
      </a:accent6>
      <a:hlink>
        <a:srgbClr val="6E96D5"/>
      </a:hlink>
      <a:folHlink>
        <a:srgbClr val="6E96D5"/>
      </a:folHlink>
    </a:clrScheme>
    <a:fontScheme name="TME 2011 Rev.3b Template">
      <a:majorFont>
        <a:latin typeface="HG丸ｺﾞｼｯｸM-PRO"/>
        <a:ea typeface="HG丸ｺﾞｼｯｸM-PRO"/>
        <a:cs typeface=""/>
      </a:majorFont>
      <a:minorFont>
        <a:latin typeface="HG丸ｺﾞｼｯｸM-PRO"/>
        <a:ea typeface="HG丸ｺﾞｼｯｸM-PRO"/>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12700">
          <a:headEnd type="none" w="med" len="med"/>
          <a:tailEnd type="none" w="med" len="me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r" fontAlgn="base">
          <a:spcBef>
            <a:spcPct val="0"/>
          </a:spcBef>
          <a:spcAft>
            <a:spcPct val="0"/>
          </a:spcAft>
          <a:defRPr sz="1150" dirty="0">
            <a:solidFill>
              <a:schemeClr val="tx1"/>
            </a:solidFill>
            <a:latin typeface="Arial" charset="0"/>
            <a:ea typeface="ＭＳ Ｐゴシック" charset="-128"/>
          </a:defRPr>
        </a:defPPr>
      </a:lstStyle>
      <a:style>
        <a:lnRef idx="2">
          <a:schemeClr val="dk1"/>
        </a:lnRef>
        <a:fillRef idx="1">
          <a:schemeClr val="lt1"/>
        </a:fillRef>
        <a:effectRef idx="0">
          <a:schemeClr val="dk1"/>
        </a:effectRef>
        <a:fontRef idx="minor">
          <a:schemeClr val="dk1"/>
        </a:fontRef>
      </a:style>
    </a:spDef>
    <a:lnDef>
      <a:spPr bwMode="auto">
        <a:solidFill>
          <a:schemeClr val="accent1"/>
        </a:solidFill>
        <a:ln w="25400" cap="flat" cmpd="sng" algn="ctr">
          <a:solidFill>
            <a:schemeClr val="tx1"/>
          </a:solidFill>
          <a:prstDash val="solid"/>
          <a:round/>
          <a:headEnd type="none" w="med" len="med"/>
          <a:tailEnd type="none"/>
        </a:ln>
        <a:effectLst/>
      </a:spPr>
      <a:bodyPr/>
      <a:lstStyle/>
    </a:lnDef>
  </a:objectDefaults>
  <a:extraClrSchemeLst>
    <a:extraClrScheme>
      <a:clrScheme name="TME 2011 Rev.3b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ME 2011 Rev.3b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ME 2011 Rev.3b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ME 2011 Rev.3b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ME 2011 Rev.3b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ME 2011 Rev.3b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ME 2011 Rev.3b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ME 2011 Rev.3b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ME 2011 Rev.3b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ME 2011 Rev.3b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ME 2011 Rev.3b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ME 2011 Rev.3b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NEXTY_Template1</Template>
  <TotalTime>128310</TotalTime>
  <Words>3023</Words>
  <Application>Microsoft Office PowerPoint</Application>
  <PresentationFormat>On-screen Show (4:3)</PresentationFormat>
  <Paragraphs>307</Paragraphs>
  <Slides>38</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HG丸ｺﾞｼｯｸM-PRO</vt:lpstr>
      <vt:lpstr>メイリオ</vt:lpstr>
      <vt:lpstr>Meiryo UI</vt:lpstr>
      <vt:lpstr>Arial</vt:lpstr>
      <vt:lpstr>Arial Black</vt:lpstr>
      <vt:lpstr>Calibri</vt:lpstr>
      <vt:lpstr>JetBrains Mono</vt:lpstr>
      <vt:lpstr>Wingdings</vt:lpstr>
      <vt:lpstr>テーマ1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TOMEN ELECTRONICS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戸田 敏生</dc:creator>
  <cp:lastModifiedBy>Kitja Wanaprachasathit</cp:lastModifiedBy>
  <cp:revision>2709</cp:revision>
  <cp:lastPrinted>2017-04-06T00:06:11Z</cp:lastPrinted>
  <dcterms:created xsi:type="dcterms:W3CDTF">2017-03-21T00:26:50Z</dcterms:created>
  <dcterms:modified xsi:type="dcterms:W3CDTF">2023-03-02T05:15:28Z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